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80" r:id="rId2"/>
    <p:sldId id="323" r:id="rId3"/>
    <p:sldId id="318" r:id="rId4"/>
    <p:sldId id="281" r:id="rId5"/>
    <p:sldId id="294" r:id="rId6"/>
    <p:sldId id="301" r:id="rId7"/>
    <p:sldId id="302" r:id="rId8"/>
    <p:sldId id="304" r:id="rId9"/>
    <p:sldId id="303" r:id="rId10"/>
    <p:sldId id="322" r:id="rId11"/>
    <p:sldId id="305" r:id="rId12"/>
    <p:sldId id="307" r:id="rId13"/>
    <p:sldId id="308" r:id="rId14"/>
    <p:sldId id="309" r:id="rId15"/>
    <p:sldId id="310" r:id="rId16"/>
    <p:sldId id="311" r:id="rId17"/>
    <p:sldId id="312" r:id="rId18"/>
    <p:sldId id="315" r:id="rId19"/>
    <p:sldId id="313" r:id="rId20"/>
    <p:sldId id="314" r:id="rId21"/>
    <p:sldId id="320" r:id="rId22"/>
    <p:sldId id="321"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1F7EBA-E4E3-4B59-A66A-D51825C7F738}">
          <p14:sldIdLst>
            <p14:sldId id="280"/>
            <p14:sldId id="323"/>
            <p14:sldId id="318"/>
            <p14:sldId id="281"/>
            <p14:sldId id="294"/>
            <p14:sldId id="301"/>
            <p14:sldId id="302"/>
            <p14:sldId id="304"/>
            <p14:sldId id="303"/>
            <p14:sldId id="322"/>
            <p14:sldId id="305"/>
            <p14:sldId id="307"/>
            <p14:sldId id="308"/>
            <p14:sldId id="309"/>
            <p14:sldId id="310"/>
            <p14:sldId id="311"/>
            <p14:sldId id="312"/>
            <p14:sldId id="315"/>
            <p14:sldId id="313"/>
            <p14:sldId id="314"/>
            <p14:sldId id="320"/>
            <p14:sldId id="3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235BA8"/>
    <a:srgbClr val="FFFFCC"/>
    <a:srgbClr val="0066CC"/>
    <a:srgbClr val="808991"/>
    <a:srgbClr val="C62027"/>
    <a:srgbClr val="86578D"/>
    <a:srgbClr val="A5525C"/>
    <a:srgbClr val="00867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9" autoAdjust="0"/>
    <p:restoredTop sz="93673" autoAdjust="0"/>
  </p:normalViewPr>
  <p:slideViewPr>
    <p:cSldViewPr>
      <p:cViewPr varScale="1">
        <p:scale>
          <a:sx n="104" d="100"/>
          <a:sy n="104" d="100"/>
        </p:scale>
        <p:origin x="180" y="11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p:cViewPr varScale="1">
        <p:scale>
          <a:sx n="69" d="100"/>
          <a:sy n="69" d="100"/>
        </p:scale>
        <p:origin x="32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5A06A84-3687-4AE1-A0EF-014A7614C628}" type="datetimeFigureOut">
              <a:rPr lang="en-US" smtClean="0"/>
              <a:t>4/9/2024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D16ABF1-03B2-46A3-8830-FE25176071E7}" type="slidenum">
              <a:rPr lang="en-US" smtClean="0"/>
              <a:t>‹#›</a:t>
            </a:fld>
            <a:endParaRPr lang="en-US"/>
          </a:p>
        </p:txBody>
      </p:sp>
    </p:spTree>
    <p:extLst>
      <p:ext uri="{BB962C8B-B14F-4D97-AF65-F5344CB8AC3E}">
        <p14:creationId xmlns:p14="http://schemas.microsoft.com/office/powerpoint/2010/main" val="2983327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7747C7-D013-4A8E-A013-DF3733A54FBB}" type="datetimeFigureOut">
              <a:rPr lang="en-US" smtClean="0"/>
              <a:pPr/>
              <a:t>4/9/2024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B1CE75-AECA-4208-8259-E67C0810EE27}" type="slidenum">
              <a:rPr lang="en-US" smtClean="0"/>
              <a:pPr/>
              <a:t>‹#›</a:t>
            </a:fld>
            <a:endParaRPr lang="en-US"/>
          </a:p>
        </p:txBody>
      </p:sp>
    </p:spTree>
    <p:extLst>
      <p:ext uri="{BB962C8B-B14F-4D97-AF65-F5344CB8AC3E}">
        <p14:creationId xmlns:p14="http://schemas.microsoft.com/office/powerpoint/2010/main" val="13539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7200" y="277369"/>
            <a:ext cx="2540000" cy="1400785"/>
          </a:xfrm>
          <a:prstGeom prst="rect">
            <a:avLst/>
          </a:prstGeom>
        </p:spPr>
      </p:pic>
      <p:sp>
        <p:nvSpPr>
          <p:cNvPr id="10" name="Title 1"/>
          <p:cNvSpPr txBox="1">
            <a:spLocks/>
          </p:cNvSpPr>
          <p:nvPr userDrawn="1"/>
        </p:nvSpPr>
        <p:spPr>
          <a:xfrm>
            <a:off x="9347200" y="6172200"/>
            <a:ext cx="25400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7200" b="1" kern="1200">
                <a:solidFill>
                  <a:srgbClr val="1860AB"/>
                </a:solidFill>
                <a:latin typeface="+mj-lt"/>
                <a:ea typeface="Open Sans Semibold" pitchFamily="34" charset="0"/>
                <a:cs typeface="Open Sans Semibold" pitchFamily="34" charset="0"/>
              </a:defRPr>
            </a:lvl1pPr>
          </a:lstStyle>
          <a:p>
            <a:pPr algn="r"/>
            <a:r>
              <a:rPr lang="en-US" sz="2400" b="0" i="0" dirty="0">
                <a:solidFill>
                  <a:schemeClr val="bg1"/>
                </a:solidFill>
              </a:rPr>
              <a:t>Month Year</a:t>
            </a:r>
            <a:endParaRPr lang="en-US" sz="2400" i="0" dirty="0">
              <a:solidFill>
                <a:schemeClr val="bg1"/>
              </a:solidFill>
            </a:endParaRPr>
          </a:p>
        </p:txBody>
      </p:sp>
      <p:sp>
        <p:nvSpPr>
          <p:cNvPr id="9" name="TextBox 8"/>
          <p:cNvSpPr txBox="1"/>
          <p:nvPr userDrawn="1"/>
        </p:nvSpPr>
        <p:spPr>
          <a:xfrm>
            <a:off x="10585632" y="6336268"/>
            <a:ext cx="1276888" cy="369332"/>
          </a:xfrm>
          <a:prstGeom prst="rect">
            <a:avLst/>
          </a:prstGeom>
          <a:noFill/>
        </p:spPr>
        <p:txBody>
          <a:bodyPr wrap="none" rtlCol="0">
            <a:spAutoFit/>
          </a:bodyPr>
          <a:lstStyle/>
          <a:p>
            <a:pPr algn="r"/>
            <a:r>
              <a:rPr lang="en-US" sz="1800" dirty="0">
                <a:solidFill>
                  <a:schemeClr val="bg1"/>
                </a:solidFill>
              </a:rPr>
              <a:t>Month Year</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7200" y="277369"/>
            <a:ext cx="2540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5" y="3773157"/>
            <a:ext cx="12206515" cy="3084843"/>
          </a:xfrm>
          <a:prstGeom prst="rect">
            <a:avLst/>
          </a:prstGeom>
        </p:spPr>
      </p:pic>
      <p:sp>
        <p:nvSpPr>
          <p:cNvPr id="11" name="Title Placeholder 1"/>
          <p:cNvSpPr>
            <a:spLocks noGrp="1"/>
          </p:cNvSpPr>
          <p:nvPr>
            <p:ph type="title"/>
          </p:nvPr>
        </p:nvSpPr>
        <p:spPr>
          <a:xfrm>
            <a:off x="602342" y="2135105"/>
            <a:ext cx="10972800" cy="1143000"/>
          </a:xfrm>
          <a:prstGeom prst="rect">
            <a:avLst/>
          </a:prstGeom>
        </p:spPr>
        <p:txBody>
          <a:bodyPr vert="horz" lIns="91440" tIns="45720" rIns="91440" bIns="45720" rtlCol="0" anchor="ctr">
            <a:normAutofit/>
          </a:bodyPr>
          <a:lstStyle>
            <a:lvl1pPr>
              <a:defRPr sz="5400"/>
            </a:lvl1pPr>
          </a:lstStyle>
          <a:p>
            <a:r>
              <a:rPr lang="en-US"/>
              <a:t>Click to edit Master title style</a:t>
            </a:r>
            <a:endParaRPr lang="en-US" dirty="0"/>
          </a:p>
        </p:txBody>
      </p:sp>
    </p:spTree>
    <p:extLst>
      <p:ext uri="{BB962C8B-B14F-4D97-AF65-F5344CB8AC3E}">
        <p14:creationId xmlns:p14="http://schemas.microsoft.com/office/powerpoint/2010/main" val="409933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ay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36997" y="381000"/>
            <a:ext cx="8100603" cy="533400"/>
          </a:xfrm>
        </p:spPr>
        <p:txBody>
          <a:bodyPr>
            <a:noAutofit/>
          </a:bodyPr>
          <a:lstStyle>
            <a:lvl1pPr algn="l">
              <a:defRPr sz="4800" b="1" baseline="0">
                <a:solidFill>
                  <a:srgbClr val="235BA8"/>
                </a:solidFill>
                <a:latin typeface="+mj-lt"/>
                <a:ea typeface="Open Sans Semibold" pitchFamily="34" charset="0"/>
                <a:cs typeface="Open Sans Semibold" pitchFamily="34" charset="0"/>
              </a:defRPr>
            </a:lvl1pPr>
          </a:lstStyle>
          <a:p>
            <a:r>
              <a:rPr lang="en-US" dirty="0"/>
              <a:t>Title goes here</a:t>
            </a:r>
          </a:p>
        </p:txBody>
      </p:sp>
      <p:sp>
        <p:nvSpPr>
          <p:cNvPr id="6" name="Content Placeholder 2"/>
          <p:cNvSpPr>
            <a:spLocks noGrp="1"/>
          </p:cNvSpPr>
          <p:nvPr>
            <p:ph idx="1"/>
          </p:nvPr>
        </p:nvSpPr>
        <p:spPr>
          <a:xfrm>
            <a:off x="636997" y="1219200"/>
            <a:ext cx="10972800" cy="3657600"/>
          </a:xfrm>
        </p:spPr>
        <p:txBody>
          <a:bodyPr/>
          <a:lstStyle>
            <a:lvl1pPr>
              <a:defRPr sz="3200">
                <a:solidFill>
                  <a:srgbClr val="808991"/>
                </a:solidFill>
                <a:latin typeface="+mj-lt"/>
                <a:ea typeface="Open Sans" pitchFamily="34" charset="0"/>
                <a:cs typeface="Open Sans" pitchFamily="34" charset="0"/>
              </a:defRPr>
            </a:lvl1pPr>
            <a:lvl2pPr>
              <a:defRPr>
                <a:solidFill>
                  <a:srgbClr val="808991"/>
                </a:solidFill>
                <a:latin typeface="+mj-lt"/>
                <a:ea typeface="Open Sans" pitchFamily="34" charset="0"/>
                <a:cs typeface="Open Sans" pitchFamily="34" charset="0"/>
              </a:defRPr>
            </a:lvl2pPr>
            <a:lvl3pPr>
              <a:defRPr>
                <a:solidFill>
                  <a:srgbClr val="808991"/>
                </a:solidFill>
                <a:latin typeface="+mj-lt"/>
                <a:ea typeface="Open Sans" pitchFamily="34" charset="0"/>
                <a:cs typeface="Open Sans" pitchFamily="34" charset="0"/>
              </a:defRPr>
            </a:lvl3pPr>
            <a:lvl4pPr>
              <a:defRPr>
                <a:solidFill>
                  <a:srgbClr val="808991"/>
                </a:solidFill>
                <a:latin typeface="+mj-lt"/>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txBox="1">
            <a:spLocks/>
          </p:cNvSpPr>
          <p:nvPr userDrawn="1"/>
        </p:nvSpPr>
        <p:spPr>
          <a:xfrm>
            <a:off x="457200" y="6172200"/>
            <a:ext cx="8100603"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400" b="0" dirty="0">
                <a:solidFill>
                  <a:schemeClr val="bg1"/>
                </a:solidFill>
              </a:rPr>
              <a:t>Page </a:t>
            </a:r>
            <a:fld id="{49A9B633-B849-483A-B53D-65988AB29874}" type="slidenum">
              <a:rPr lang="en-US" sz="1400" b="0" smtClean="0">
                <a:solidFill>
                  <a:schemeClr val="bg1"/>
                </a:solidFill>
              </a:rPr>
              <a:t>‹#›</a:t>
            </a:fld>
            <a:endParaRPr lang="en-US" sz="1400" b="0" dirty="0">
              <a:solidFill>
                <a:schemeClr val="bg1"/>
              </a:solidFill>
            </a:endParaRPr>
          </a:p>
        </p:txBody>
      </p:sp>
      <p:sp>
        <p:nvSpPr>
          <p:cNvPr id="8" name="Title 1"/>
          <p:cNvSpPr txBox="1">
            <a:spLocks/>
          </p:cNvSpPr>
          <p:nvPr userDrawn="1"/>
        </p:nvSpPr>
        <p:spPr>
          <a:xfrm>
            <a:off x="8557803" y="6305550"/>
            <a:ext cx="3176998"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400" b="0" dirty="0">
                <a:solidFill>
                  <a:schemeClr val="bg1"/>
                </a:solidFill>
              </a:rPr>
              <a:t>jumpstart.org</a:t>
            </a:r>
          </a:p>
        </p:txBody>
      </p:sp>
    </p:spTree>
    <p:extLst>
      <p:ext uri="{BB962C8B-B14F-4D97-AF65-F5344CB8AC3E}">
        <p14:creationId xmlns:p14="http://schemas.microsoft.com/office/powerpoint/2010/main" val="31563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Divid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36997" y="381000"/>
            <a:ext cx="8100603" cy="533400"/>
          </a:xfrm>
        </p:spPr>
        <p:txBody>
          <a:bodyPr>
            <a:noAutofit/>
          </a:bodyPr>
          <a:lstStyle>
            <a:lvl1pPr algn="l">
              <a:defRPr sz="4800" b="1" baseline="0">
                <a:solidFill>
                  <a:srgbClr val="235BA8"/>
                </a:solidFill>
                <a:latin typeface="+mj-lt"/>
                <a:ea typeface="Open Sans Semibold" pitchFamily="34" charset="0"/>
                <a:cs typeface="Open Sans Semibold" pitchFamily="34" charset="0"/>
              </a:defRPr>
            </a:lvl1pPr>
          </a:lstStyle>
          <a:p>
            <a:r>
              <a:rPr lang="en-US" dirty="0"/>
              <a:t>Title goes here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1571" y="373062"/>
            <a:ext cx="2028403" cy="508140"/>
          </a:xfrm>
          <a:prstGeom prst="rect">
            <a:avLst/>
          </a:prstGeom>
        </p:spPr>
      </p:pic>
      <p:sp>
        <p:nvSpPr>
          <p:cNvPr id="20" name="Text Placeholder 5"/>
          <p:cNvSpPr>
            <a:spLocks noGrp="1"/>
          </p:cNvSpPr>
          <p:nvPr>
            <p:ph type="body" sz="quarter" idx="15" hasCustomPrompt="1"/>
          </p:nvPr>
        </p:nvSpPr>
        <p:spPr>
          <a:xfrm>
            <a:off x="593784" y="3805285"/>
            <a:ext cx="10583848" cy="461915"/>
          </a:xfrm>
        </p:spPr>
        <p:txBody>
          <a:bodyPr>
            <a:noAutofit/>
          </a:bodyPr>
          <a:lstStyle>
            <a:lvl1pPr algn="ctr">
              <a:buNone/>
              <a:defRPr sz="3200" b="1" baseline="0">
                <a:solidFill>
                  <a:srgbClr val="008675"/>
                </a:solidFill>
                <a:latin typeface="+mj-lt"/>
                <a:ea typeface="Open Sans" pitchFamily="34" charset="0"/>
                <a:cs typeface="Open Sans" pitchFamily="34" charset="0"/>
              </a:defRPr>
            </a:lvl1pPr>
          </a:lstStyle>
          <a:p>
            <a:pPr lvl="0"/>
            <a:r>
              <a:rPr lang="en-US" dirty="0"/>
              <a:t>Sub title goes here</a:t>
            </a:r>
          </a:p>
        </p:txBody>
      </p:sp>
      <p:sp>
        <p:nvSpPr>
          <p:cNvPr id="21" name="Text Placeholder 5"/>
          <p:cNvSpPr>
            <a:spLocks noGrp="1"/>
          </p:cNvSpPr>
          <p:nvPr>
            <p:ph type="body" sz="quarter" idx="14" hasCustomPrompt="1"/>
          </p:nvPr>
        </p:nvSpPr>
        <p:spPr>
          <a:xfrm>
            <a:off x="594270" y="4405889"/>
            <a:ext cx="10611575" cy="1267862"/>
          </a:xfrm>
        </p:spPr>
        <p:txBody>
          <a:bodyPr>
            <a:noAutofit/>
          </a:bodyPr>
          <a:lstStyle>
            <a:lvl1pPr algn="ctr">
              <a:buNone/>
              <a:defRPr sz="2400" baseline="0">
                <a:solidFill>
                  <a:srgbClr val="808991"/>
                </a:solidFill>
                <a:latin typeface="+mn-lt"/>
                <a:ea typeface="Open Sans" pitchFamily="34" charset="0"/>
                <a:cs typeface="Open Sans" pitchFamily="34" charset="0"/>
              </a:defRPr>
            </a:lvl1pPr>
          </a:lstStyle>
          <a:p>
            <a:pPr lvl="0"/>
            <a:r>
              <a:rPr lang="en-US" dirty="0"/>
              <a:t>Lorem Ipsum is simply dummy text of the printing and typesetting industry. Lorem Ipsum has been the industry's Should not exceed three lines</a:t>
            </a:r>
          </a:p>
        </p:txBody>
      </p:sp>
      <p:sp>
        <p:nvSpPr>
          <p:cNvPr id="3" name="Picture Placeholder 2">
            <a:extLst>
              <a:ext uri="{FF2B5EF4-FFF2-40B4-BE49-F238E27FC236}">
                <a16:creationId xmlns:a16="http://schemas.microsoft.com/office/drawing/2014/main" id="{17A18EBF-7E61-489F-AB1A-B555D53706EB}"/>
              </a:ext>
            </a:extLst>
          </p:cNvPr>
          <p:cNvSpPr>
            <a:spLocks noGrp="1"/>
          </p:cNvSpPr>
          <p:nvPr>
            <p:ph type="pic" sz="quarter" idx="16"/>
          </p:nvPr>
        </p:nvSpPr>
        <p:spPr>
          <a:xfrm>
            <a:off x="594269" y="1066800"/>
            <a:ext cx="10583848" cy="2662238"/>
          </a:xfrm>
        </p:spPr>
        <p:txBody>
          <a:bodyPr/>
          <a:lstStyle>
            <a:lvl1pPr>
              <a:defRPr>
                <a:solidFill>
                  <a:srgbClr val="808991"/>
                </a:solidFill>
              </a:defRPr>
            </a:lvl1pPr>
          </a:lstStyle>
          <a:p>
            <a:r>
              <a:rPr lang="en-US"/>
              <a:t>Click icon to add picture</a:t>
            </a:r>
            <a:endParaRPr lang="en-US" dirty="0"/>
          </a:p>
        </p:txBody>
      </p:sp>
      <p:sp>
        <p:nvSpPr>
          <p:cNvPr id="11" name="Title 1"/>
          <p:cNvSpPr txBox="1">
            <a:spLocks/>
          </p:cNvSpPr>
          <p:nvPr userDrawn="1"/>
        </p:nvSpPr>
        <p:spPr>
          <a:xfrm>
            <a:off x="457200" y="6172200"/>
            <a:ext cx="8100603"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400" b="0" dirty="0">
                <a:solidFill>
                  <a:schemeClr val="bg1"/>
                </a:solidFill>
              </a:rPr>
              <a:t>Page </a:t>
            </a:r>
            <a:fld id="{49A9B633-B849-483A-B53D-65988AB29874}" type="slidenum">
              <a:rPr lang="en-US" sz="1400" b="0" smtClean="0">
                <a:solidFill>
                  <a:schemeClr val="bg1"/>
                </a:solidFill>
              </a:rPr>
              <a:t>‹#›</a:t>
            </a:fld>
            <a:endParaRPr lang="en-US" sz="1400" b="0" dirty="0">
              <a:solidFill>
                <a:schemeClr val="bg1"/>
              </a:solidFill>
            </a:endParaRPr>
          </a:p>
        </p:txBody>
      </p:sp>
      <p:sp>
        <p:nvSpPr>
          <p:cNvPr id="13" name="Title 1"/>
          <p:cNvSpPr txBox="1">
            <a:spLocks/>
          </p:cNvSpPr>
          <p:nvPr userDrawn="1"/>
        </p:nvSpPr>
        <p:spPr>
          <a:xfrm>
            <a:off x="8557803" y="6305550"/>
            <a:ext cx="3176998"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400" b="0" dirty="0">
                <a:solidFill>
                  <a:schemeClr val="bg1"/>
                </a:solidFill>
              </a:rPr>
              <a:t>jumpstart.org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3 Images">
    <p:spTree>
      <p:nvGrpSpPr>
        <p:cNvPr id="1" name=""/>
        <p:cNvGrpSpPr/>
        <p:nvPr/>
      </p:nvGrpSpPr>
      <p:grpSpPr>
        <a:xfrm>
          <a:off x="0" y="0"/>
          <a:ext cx="0" cy="0"/>
          <a:chOff x="0" y="0"/>
          <a:chExt cx="0" cy="0"/>
        </a:xfrm>
      </p:grpSpPr>
      <p:sp>
        <p:nvSpPr>
          <p:cNvPr id="17" name="Text Placeholder 5"/>
          <p:cNvSpPr>
            <a:spLocks noGrp="1"/>
          </p:cNvSpPr>
          <p:nvPr>
            <p:ph type="body" sz="quarter" idx="14" hasCustomPrompt="1"/>
          </p:nvPr>
        </p:nvSpPr>
        <p:spPr>
          <a:xfrm>
            <a:off x="3590287" y="1600200"/>
            <a:ext cx="8128000" cy="838200"/>
          </a:xfrm>
        </p:spPr>
        <p:txBody>
          <a:bodyPr>
            <a:noAutofit/>
          </a:bodyPr>
          <a:lstStyle>
            <a:lvl1pPr marL="0" indent="0" algn="l">
              <a:buNone/>
              <a:defRPr sz="1800" baseline="0">
                <a:solidFill>
                  <a:srgbClr val="808991"/>
                </a:solidFill>
                <a:latin typeface="+mn-lt"/>
                <a:ea typeface="Open Sans" pitchFamily="34" charset="0"/>
                <a:cs typeface="Open Sans" pitchFamily="34" charset="0"/>
              </a:defRPr>
            </a:lvl1pPr>
          </a:lstStyle>
          <a:p>
            <a:pPr lvl="0"/>
            <a:r>
              <a:rPr lang="en-US" dirty="0"/>
              <a:t>Lorem Ipsum is simply dummy text of the printing and typesetting industry. Lorem Ipsum has been the industry's standard dummy </a:t>
            </a:r>
          </a:p>
        </p:txBody>
      </p:sp>
      <p:sp>
        <p:nvSpPr>
          <p:cNvPr id="18" name="Text Placeholder 5"/>
          <p:cNvSpPr>
            <a:spLocks noGrp="1"/>
          </p:cNvSpPr>
          <p:nvPr>
            <p:ph type="body" sz="quarter" idx="15" hasCustomPrompt="1"/>
          </p:nvPr>
        </p:nvSpPr>
        <p:spPr>
          <a:xfrm>
            <a:off x="3590287" y="1081460"/>
            <a:ext cx="8128000" cy="381000"/>
          </a:xfrm>
        </p:spPr>
        <p:txBody>
          <a:bodyPr>
            <a:noAutofit/>
          </a:bodyPr>
          <a:lstStyle>
            <a:lvl1pPr algn="l">
              <a:buNone/>
              <a:defRPr sz="2800" b="1" baseline="0">
                <a:solidFill>
                  <a:srgbClr val="008675"/>
                </a:solidFill>
                <a:latin typeface="+mj-lt"/>
                <a:ea typeface="Open Sans" pitchFamily="34" charset="0"/>
                <a:cs typeface="Open Sans" pitchFamily="34" charset="0"/>
              </a:defRPr>
            </a:lvl1pPr>
          </a:lstStyle>
          <a:p>
            <a:pPr lvl="0"/>
            <a:r>
              <a:rPr lang="en-US" dirty="0"/>
              <a:t>Sub title goes here</a:t>
            </a:r>
          </a:p>
        </p:txBody>
      </p:sp>
      <p:sp>
        <p:nvSpPr>
          <p:cNvPr id="16" name="Title 1"/>
          <p:cNvSpPr>
            <a:spLocks noGrp="1"/>
          </p:cNvSpPr>
          <p:nvPr>
            <p:ph type="title" hasCustomPrompt="1"/>
          </p:nvPr>
        </p:nvSpPr>
        <p:spPr>
          <a:xfrm>
            <a:off x="636997" y="381000"/>
            <a:ext cx="8100603" cy="533400"/>
          </a:xfrm>
        </p:spPr>
        <p:txBody>
          <a:bodyPr>
            <a:noAutofit/>
          </a:bodyPr>
          <a:lstStyle>
            <a:lvl1pPr algn="l">
              <a:defRPr sz="4800" b="1" baseline="0">
                <a:solidFill>
                  <a:srgbClr val="1860AB"/>
                </a:solidFill>
                <a:latin typeface="+mj-lt"/>
                <a:ea typeface="Open Sans Semibold" pitchFamily="34" charset="0"/>
                <a:cs typeface="Open Sans Semibold" pitchFamily="34" charset="0"/>
              </a:defRPr>
            </a:lvl1pPr>
          </a:lstStyle>
          <a:p>
            <a:r>
              <a:rPr lang="en-US" dirty="0"/>
              <a:t>Title goes here</a:t>
            </a:r>
          </a:p>
        </p:txBody>
      </p:sp>
      <p:sp>
        <p:nvSpPr>
          <p:cNvPr id="6" name="Picture Placeholder 5">
            <a:extLst>
              <a:ext uri="{FF2B5EF4-FFF2-40B4-BE49-F238E27FC236}">
                <a16:creationId xmlns:a16="http://schemas.microsoft.com/office/drawing/2014/main" id="{F2AA1EB8-B67D-4314-8025-83F762DF50D2}"/>
              </a:ext>
            </a:extLst>
          </p:cNvPr>
          <p:cNvSpPr>
            <a:spLocks noGrp="1"/>
          </p:cNvSpPr>
          <p:nvPr>
            <p:ph type="pic" sz="quarter" idx="20"/>
          </p:nvPr>
        </p:nvSpPr>
        <p:spPr>
          <a:xfrm>
            <a:off x="637117" y="1081088"/>
            <a:ext cx="2715683" cy="1357312"/>
          </a:xfrm>
        </p:spPr>
        <p:txBody>
          <a:bodyPr/>
          <a:lstStyle/>
          <a:p>
            <a:r>
              <a:rPr lang="en-US"/>
              <a:t>Click icon to add picture</a:t>
            </a:r>
            <a:endParaRPr lang="en-US" dirty="0"/>
          </a:p>
        </p:txBody>
      </p:sp>
      <p:sp>
        <p:nvSpPr>
          <p:cNvPr id="32" name="Picture Placeholder 5">
            <a:extLst>
              <a:ext uri="{FF2B5EF4-FFF2-40B4-BE49-F238E27FC236}">
                <a16:creationId xmlns:a16="http://schemas.microsoft.com/office/drawing/2014/main" id="{9380850C-4E6E-4149-8297-5CAB06F566F8}"/>
              </a:ext>
            </a:extLst>
          </p:cNvPr>
          <p:cNvSpPr>
            <a:spLocks noGrp="1"/>
          </p:cNvSpPr>
          <p:nvPr>
            <p:ph type="pic" sz="quarter" idx="21"/>
          </p:nvPr>
        </p:nvSpPr>
        <p:spPr>
          <a:xfrm>
            <a:off x="636997" y="2660670"/>
            <a:ext cx="2715683" cy="1357312"/>
          </a:xfrm>
        </p:spPr>
        <p:txBody>
          <a:bodyPr/>
          <a:lstStyle/>
          <a:p>
            <a:r>
              <a:rPr lang="en-US"/>
              <a:t>Click icon to add picture</a:t>
            </a:r>
          </a:p>
        </p:txBody>
      </p:sp>
      <p:sp>
        <p:nvSpPr>
          <p:cNvPr id="34" name="Picture Placeholder 5">
            <a:extLst>
              <a:ext uri="{FF2B5EF4-FFF2-40B4-BE49-F238E27FC236}">
                <a16:creationId xmlns:a16="http://schemas.microsoft.com/office/drawing/2014/main" id="{F2350EA9-C901-4B60-9E9E-89180E95A645}"/>
              </a:ext>
            </a:extLst>
          </p:cNvPr>
          <p:cNvSpPr>
            <a:spLocks noGrp="1"/>
          </p:cNvSpPr>
          <p:nvPr>
            <p:ph type="pic" sz="quarter" idx="23"/>
          </p:nvPr>
        </p:nvSpPr>
        <p:spPr>
          <a:xfrm>
            <a:off x="637117" y="4266108"/>
            <a:ext cx="2715683" cy="1357312"/>
          </a:xfrm>
        </p:spPr>
        <p:txBody>
          <a:bodyPr/>
          <a:lstStyle/>
          <a:p>
            <a:r>
              <a:rPr lang="en-US"/>
              <a:t>Click icon to add picture</a:t>
            </a:r>
          </a:p>
        </p:txBody>
      </p:sp>
      <p:sp>
        <p:nvSpPr>
          <p:cNvPr id="19" name="Text Placeholder 5"/>
          <p:cNvSpPr>
            <a:spLocks noGrp="1"/>
          </p:cNvSpPr>
          <p:nvPr>
            <p:ph type="body" sz="quarter" idx="24" hasCustomPrompt="1"/>
          </p:nvPr>
        </p:nvSpPr>
        <p:spPr>
          <a:xfrm>
            <a:off x="3590287" y="3179782"/>
            <a:ext cx="8128000" cy="838200"/>
          </a:xfrm>
        </p:spPr>
        <p:txBody>
          <a:bodyPr>
            <a:noAutofit/>
          </a:bodyPr>
          <a:lstStyle>
            <a:lvl1pPr marL="0" indent="0" algn="l">
              <a:buNone/>
              <a:defRPr sz="1800" baseline="0">
                <a:solidFill>
                  <a:srgbClr val="808991"/>
                </a:solidFill>
                <a:latin typeface="+mn-lt"/>
                <a:ea typeface="Open Sans" pitchFamily="34" charset="0"/>
                <a:cs typeface="Open Sans" pitchFamily="34" charset="0"/>
              </a:defRPr>
            </a:lvl1pPr>
          </a:lstStyle>
          <a:p>
            <a:pPr lvl="0"/>
            <a:r>
              <a:rPr lang="en-US" dirty="0"/>
              <a:t>Lorem Ipsum is simply dummy text of the printing and typesetting industry. Lorem Ipsum has been the industry's standard dummy </a:t>
            </a:r>
          </a:p>
        </p:txBody>
      </p:sp>
      <p:sp>
        <p:nvSpPr>
          <p:cNvPr id="20" name="Text Placeholder 5"/>
          <p:cNvSpPr>
            <a:spLocks noGrp="1"/>
          </p:cNvSpPr>
          <p:nvPr>
            <p:ph type="body" sz="quarter" idx="25" hasCustomPrompt="1"/>
          </p:nvPr>
        </p:nvSpPr>
        <p:spPr>
          <a:xfrm>
            <a:off x="3590287" y="2661042"/>
            <a:ext cx="8128000" cy="381000"/>
          </a:xfrm>
        </p:spPr>
        <p:txBody>
          <a:bodyPr>
            <a:noAutofit/>
          </a:bodyPr>
          <a:lstStyle>
            <a:lvl1pPr algn="l">
              <a:buNone/>
              <a:defRPr sz="2800" b="1" baseline="0">
                <a:solidFill>
                  <a:srgbClr val="008675"/>
                </a:solidFill>
                <a:latin typeface="+mj-lt"/>
                <a:ea typeface="Open Sans" pitchFamily="34" charset="0"/>
                <a:cs typeface="Open Sans" pitchFamily="34" charset="0"/>
              </a:defRPr>
            </a:lvl1pPr>
          </a:lstStyle>
          <a:p>
            <a:pPr lvl="0"/>
            <a:r>
              <a:rPr lang="en-US" dirty="0"/>
              <a:t>Sub title goes here</a:t>
            </a:r>
          </a:p>
        </p:txBody>
      </p:sp>
      <p:sp>
        <p:nvSpPr>
          <p:cNvPr id="21" name="Text Placeholder 5"/>
          <p:cNvSpPr>
            <a:spLocks noGrp="1"/>
          </p:cNvSpPr>
          <p:nvPr>
            <p:ph type="body" sz="quarter" idx="26" hasCustomPrompt="1"/>
          </p:nvPr>
        </p:nvSpPr>
        <p:spPr>
          <a:xfrm>
            <a:off x="3590287" y="4785220"/>
            <a:ext cx="8128000" cy="838200"/>
          </a:xfrm>
        </p:spPr>
        <p:txBody>
          <a:bodyPr>
            <a:noAutofit/>
          </a:bodyPr>
          <a:lstStyle>
            <a:lvl1pPr marL="0" indent="0" algn="l">
              <a:buNone/>
              <a:defRPr sz="1800" baseline="0">
                <a:solidFill>
                  <a:srgbClr val="808991"/>
                </a:solidFill>
                <a:latin typeface="+mn-lt"/>
                <a:ea typeface="Open Sans" pitchFamily="34" charset="0"/>
                <a:cs typeface="Open Sans" pitchFamily="34" charset="0"/>
              </a:defRPr>
            </a:lvl1pPr>
          </a:lstStyle>
          <a:p>
            <a:pPr lvl="0"/>
            <a:r>
              <a:rPr lang="en-US" dirty="0"/>
              <a:t>Lorem Ipsum is simply dummy text of the printing and typesetting industry. Lorem Ipsum has been the industry's standard dummy </a:t>
            </a:r>
          </a:p>
        </p:txBody>
      </p:sp>
      <p:sp>
        <p:nvSpPr>
          <p:cNvPr id="22" name="Text Placeholder 5"/>
          <p:cNvSpPr>
            <a:spLocks noGrp="1"/>
          </p:cNvSpPr>
          <p:nvPr>
            <p:ph type="body" sz="quarter" idx="27" hasCustomPrompt="1"/>
          </p:nvPr>
        </p:nvSpPr>
        <p:spPr>
          <a:xfrm>
            <a:off x="3590287" y="4266480"/>
            <a:ext cx="8128000" cy="381000"/>
          </a:xfrm>
        </p:spPr>
        <p:txBody>
          <a:bodyPr>
            <a:noAutofit/>
          </a:bodyPr>
          <a:lstStyle>
            <a:lvl1pPr algn="l">
              <a:buNone/>
              <a:defRPr sz="2800" b="1" baseline="0">
                <a:solidFill>
                  <a:srgbClr val="008675"/>
                </a:solidFill>
                <a:latin typeface="+mj-lt"/>
                <a:ea typeface="Open Sans" pitchFamily="34" charset="0"/>
                <a:cs typeface="Open Sans" pitchFamily="34" charset="0"/>
              </a:defRPr>
            </a:lvl1pPr>
          </a:lstStyle>
          <a:p>
            <a:pPr lvl="0"/>
            <a:r>
              <a:rPr lang="en-US" dirty="0"/>
              <a:t>Sub title goes here</a:t>
            </a:r>
          </a:p>
        </p:txBody>
      </p:sp>
      <p:sp>
        <p:nvSpPr>
          <p:cNvPr id="15" name="Title 1"/>
          <p:cNvSpPr txBox="1">
            <a:spLocks/>
          </p:cNvSpPr>
          <p:nvPr userDrawn="1"/>
        </p:nvSpPr>
        <p:spPr>
          <a:xfrm>
            <a:off x="457200" y="6172200"/>
            <a:ext cx="8100603"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400" b="0" dirty="0">
                <a:solidFill>
                  <a:schemeClr val="bg1"/>
                </a:solidFill>
              </a:rPr>
              <a:t>Page </a:t>
            </a:r>
            <a:fld id="{49A9B633-B849-483A-B53D-65988AB29874}" type="slidenum">
              <a:rPr lang="en-US" sz="1400" b="0" smtClean="0">
                <a:solidFill>
                  <a:schemeClr val="bg1"/>
                </a:solidFill>
              </a:rPr>
              <a:t>‹#›</a:t>
            </a:fld>
            <a:endParaRPr lang="en-US" sz="1400" b="0" dirty="0">
              <a:solidFill>
                <a:schemeClr val="bg1"/>
              </a:solidFill>
            </a:endParaRPr>
          </a:p>
        </p:txBody>
      </p:sp>
      <p:sp>
        <p:nvSpPr>
          <p:cNvPr id="25" name="Title 1"/>
          <p:cNvSpPr txBox="1">
            <a:spLocks/>
          </p:cNvSpPr>
          <p:nvPr userDrawn="1"/>
        </p:nvSpPr>
        <p:spPr>
          <a:xfrm>
            <a:off x="8557803" y="6305550"/>
            <a:ext cx="3176998"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400" b="0" dirty="0">
                <a:solidFill>
                  <a:schemeClr val="bg1"/>
                </a:solidFill>
              </a:rPr>
              <a:t>jumpstart.org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Text Layout with Sub title">
    <p:spTree>
      <p:nvGrpSpPr>
        <p:cNvPr id="1" name=""/>
        <p:cNvGrpSpPr/>
        <p:nvPr/>
      </p:nvGrpSpPr>
      <p:grpSpPr>
        <a:xfrm>
          <a:off x="0" y="0"/>
          <a:ext cx="0" cy="0"/>
          <a:chOff x="0" y="0"/>
          <a:chExt cx="0" cy="0"/>
        </a:xfrm>
      </p:grpSpPr>
      <p:sp>
        <p:nvSpPr>
          <p:cNvPr id="11" name="Text Placeholder 5"/>
          <p:cNvSpPr>
            <a:spLocks noGrp="1"/>
          </p:cNvSpPr>
          <p:nvPr>
            <p:ph type="body" sz="quarter" idx="15" hasCustomPrompt="1"/>
          </p:nvPr>
        </p:nvSpPr>
        <p:spPr>
          <a:xfrm>
            <a:off x="609600" y="1072566"/>
            <a:ext cx="4368800" cy="381000"/>
          </a:xfrm>
        </p:spPr>
        <p:txBody>
          <a:bodyPr>
            <a:noAutofit/>
          </a:bodyPr>
          <a:lstStyle>
            <a:lvl1pPr algn="l">
              <a:buNone/>
              <a:defRPr sz="2800" b="1" baseline="0">
                <a:solidFill>
                  <a:srgbClr val="008675"/>
                </a:solidFill>
                <a:latin typeface="+mj-lt"/>
                <a:ea typeface="Open Sans" pitchFamily="34" charset="0"/>
                <a:cs typeface="Open Sans" pitchFamily="34" charset="0"/>
              </a:defRPr>
            </a:lvl1pPr>
          </a:lstStyle>
          <a:p>
            <a:pPr lvl="0"/>
            <a:r>
              <a:rPr lang="en-US" dirty="0"/>
              <a:t>Sub title goes here</a:t>
            </a:r>
          </a:p>
        </p:txBody>
      </p:sp>
      <p:sp>
        <p:nvSpPr>
          <p:cNvPr id="12" name="Text Placeholder 5"/>
          <p:cNvSpPr>
            <a:spLocks noGrp="1"/>
          </p:cNvSpPr>
          <p:nvPr>
            <p:ph type="body" sz="quarter" idx="14" hasCustomPrompt="1"/>
          </p:nvPr>
        </p:nvSpPr>
        <p:spPr>
          <a:xfrm>
            <a:off x="609600" y="1621971"/>
            <a:ext cx="10972800" cy="3429000"/>
          </a:xfrm>
        </p:spPr>
        <p:txBody>
          <a:bodyPr>
            <a:noAutofit/>
          </a:bodyPr>
          <a:lstStyle>
            <a:lvl1pPr marL="0" indent="0" algn="l">
              <a:buNone/>
              <a:defRPr sz="2400" baseline="0">
                <a:solidFill>
                  <a:schemeClr val="tx1">
                    <a:lumMod val="50000"/>
                    <a:lumOff val="50000"/>
                  </a:schemeClr>
                </a:solidFill>
                <a:latin typeface="+mj-lt"/>
                <a:ea typeface="Open Sans" pitchFamily="34" charset="0"/>
                <a:cs typeface="Open Sans" pitchFamily="34" charset="0"/>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9" name="Title 1"/>
          <p:cNvSpPr>
            <a:spLocks noGrp="1"/>
          </p:cNvSpPr>
          <p:nvPr>
            <p:ph type="title" hasCustomPrompt="1"/>
          </p:nvPr>
        </p:nvSpPr>
        <p:spPr>
          <a:xfrm>
            <a:off x="609600" y="381000"/>
            <a:ext cx="8100603" cy="533400"/>
          </a:xfrm>
        </p:spPr>
        <p:txBody>
          <a:bodyPr>
            <a:noAutofit/>
          </a:bodyPr>
          <a:lstStyle>
            <a:lvl1pPr algn="l">
              <a:defRPr sz="4800" b="1" baseline="0">
                <a:solidFill>
                  <a:srgbClr val="1860AB"/>
                </a:solidFill>
                <a:latin typeface="+mj-lt"/>
                <a:ea typeface="Caveat" pitchFamily="2" charset="0"/>
                <a:cs typeface="Caveat" pitchFamily="2" charset="0"/>
              </a:defRPr>
            </a:lvl1pPr>
          </a:lstStyle>
          <a:p>
            <a:r>
              <a:rPr lang="en-US" dirty="0"/>
              <a:t>Title goes here</a:t>
            </a:r>
          </a:p>
        </p:txBody>
      </p:sp>
      <p:sp>
        <p:nvSpPr>
          <p:cNvPr id="8" name="Title 1"/>
          <p:cNvSpPr txBox="1">
            <a:spLocks/>
          </p:cNvSpPr>
          <p:nvPr userDrawn="1"/>
        </p:nvSpPr>
        <p:spPr>
          <a:xfrm>
            <a:off x="457200" y="6172200"/>
            <a:ext cx="8100603"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400" b="0" dirty="0">
                <a:solidFill>
                  <a:schemeClr val="bg1"/>
                </a:solidFill>
              </a:rPr>
              <a:t>Page </a:t>
            </a:r>
            <a:fld id="{49A9B633-B849-483A-B53D-65988AB29874}" type="slidenum">
              <a:rPr lang="en-US" sz="1400" b="0" smtClean="0">
                <a:solidFill>
                  <a:schemeClr val="bg1"/>
                </a:solidFill>
              </a:rPr>
              <a:t>‹#›</a:t>
            </a:fld>
            <a:endParaRPr lang="en-US" sz="1400" b="0" dirty="0">
              <a:solidFill>
                <a:schemeClr val="bg1"/>
              </a:solidFill>
            </a:endParaRPr>
          </a:p>
        </p:txBody>
      </p:sp>
      <p:sp>
        <p:nvSpPr>
          <p:cNvPr id="14" name="Title 1"/>
          <p:cNvSpPr txBox="1">
            <a:spLocks/>
          </p:cNvSpPr>
          <p:nvPr userDrawn="1"/>
        </p:nvSpPr>
        <p:spPr>
          <a:xfrm>
            <a:off x="8557803" y="6305550"/>
            <a:ext cx="3176998"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400" b="0" dirty="0">
                <a:solidFill>
                  <a:schemeClr val="bg1"/>
                </a:solidFill>
              </a:rPr>
              <a:t>jumpstart.org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 Slide - End">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3458094"/>
            <a:ext cx="8534400" cy="1752600"/>
          </a:xfrm>
        </p:spPr>
        <p:txBody>
          <a:bodyPr>
            <a:normAutofit/>
          </a:bodyPr>
          <a:lstStyle>
            <a:lvl1pPr marL="0" indent="0" algn="ctr">
              <a:buNone/>
              <a:defRPr sz="3600">
                <a:solidFill>
                  <a:schemeClr val="bg1"/>
                </a:solidFill>
                <a:latin typeface="+mj-lt"/>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Name and email (or delete box)</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 y="428"/>
            <a:ext cx="12191239" cy="6857572"/>
          </a:xfrm>
          <a:prstGeom prst="rect">
            <a:avLst/>
          </a:prstGeom>
        </p:spPr>
      </p:pic>
    </p:spTree>
    <p:extLst>
      <p:ext uri="{BB962C8B-B14F-4D97-AF65-F5344CB8AC3E}">
        <p14:creationId xmlns:p14="http://schemas.microsoft.com/office/powerpoint/2010/main" val="298901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3733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5" name="Picture 4"/>
          <p:cNvPicPr>
            <a:picLocks noChangeAspect="1"/>
          </p:cNvPicPr>
          <p:nvPr userDrawn="1"/>
        </p:nvPicPr>
        <p:blipFill rotWithShape="1">
          <a:blip r:embed="rId8">
            <a:extLst>
              <a:ext uri="{28A0092B-C50C-407E-A947-70E740481C1C}">
                <a14:useLocalDpi xmlns:a14="http://schemas.microsoft.com/office/drawing/2010/main" val="0"/>
              </a:ext>
            </a:extLst>
          </a:blip>
          <a:srcRect t="-2470" b="55537"/>
          <a:stretch/>
        </p:blipFill>
        <p:spPr>
          <a:xfrm>
            <a:off x="0" y="5410200"/>
            <a:ext cx="12206515" cy="1447800"/>
          </a:xfrm>
          <a:prstGeom prst="rect">
            <a:avLst/>
          </a:prstGeom>
        </p:spPr>
      </p:pic>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47200" y="277369"/>
            <a:ext cx="2540000" cy="1400785"/>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60" r:id="rId3"/>
    <p:sldLayoutId id="2147483664" r:id="rId4"/>
    <p:sldLayoutId id="2147483666" r:id="rId5"/>
    <p:sldLayoutId id="2147483679" r:id="rId6"/>
  </p:sldLayoutIdLst>
  <p:hf hdr="0" dt="0"/>
  <p:txStyles>
    <p:titleStyle>
      <a:lvl1pPr algn="ctr" defTabSz="914400" rtl="0" eaLnBrk="1" latinLnBrk="0" hangingPunct="1">
        <a:spcBef>
          <a:spcPct val="0"/>
        </a:spcBef>
        <a:buNone/>
        <a:defRPr sz="4400" b="1" kern="1200">
          <a:solidFill>
            <a:srgbClr val="235BA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0899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0899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0899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0899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jumpstart.org/wp-content/uploads/2021/03/Insurance-Overview.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uncilofnonprofits.org/find-your-state-associ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stantcontact.com/" TargetMode="External"/><Relationship Id="rId2" Type="http://schemas.openxmlformats.org/officeDocument/2006/relationships/hyperlink" Target="https://mailchimp.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irs.gov/pub/irs-pdf/i990ez.pdf" TargetMode="External"/><Relationship Id="rId3" Type="http://schemas.openxmlformats.org/officeDocument/2006/relationships/hyperlink" Target="https://www.irs.gov/charities-non-profits/annual-electronic-notice-form-990-n-for-small-organizations-faqs-who-must-file" TargetMode="External"/><Relationship Id="rId7" Type="http://schemas.openxmlformats.org/officeDocument/2006/relationships/hyperlink" Target="https://www.irs.gov/pub/irs-pdf/f990.pdf" TargetMode="External"/><Relationship Id="rId12" Type="http://schemas.openxmlformats.org/officeDocument/2006/relationships/hyperlink" Target="https://www.irs.gov/charities-non-profits/required-filing-form-990-series" TargetMode="External"/><Relationship Id="rId2" Type="http://schemas.openxmlformats.org/officeDocument/2006/relationships/hyperlink" Target="https://www.irs.gov/charities-non-profits/form-990-n-e-postcard-organizations-not-permitted-to-file" TargetMode="External"/><Relationship Id="rId1" Type="http://schemas.openxmlformats.org/officeDocument/2006/relationships/slideLayout" Target="../slideLayouts/slideLayout2.xml"/><Relationship Id="rId6" Type="http://schemas.openxmlformats.org/officeDocument/2006/relationships/hyperlink" Target="https://www.irs.gov/pub/irs-pdf/f990ez.pdf" TargetMode="External"/><Relationship Id="rId11" Type="http://schemas.openxmlformats.org/officeDocument/2006/relationships/hyperlink" Target="https://www.irs.gov/pub/irs-pdf/i990pf.pdf" TargetMode="External"/><Relationship Id="rId5" Type="http://schemas.openxmlformats.org/officeDocument/2006/relationships/hyperlink" Target="https://www.irs.gov/pub/irs-pdf/p5248.pdf" TargetMode="External"/><Relationship Id="rId10" Type="http://schemas.openxmlformats.org/officeDocument/2006/relationships/hyperlink" Target="https://www.irs.gov/pub/irs-pdf/f990pf.pdf" TargetMode="External"/><Relationship Id="rId4" Type="http://schemas.openxmlformats.org/officeDocument/2006/relationships/hyperlink" Target="https://www.irs.gov/charities-non-profits/annual-electronic-filing-requirement-for-small-exempt-organizations-form-990-n-e-postcard" TargetMode="External"/><Relationship Id="rId9" Type="http://schemas.openxmlformats.org/officeDocument/2006/relationships/hyperlink" Target="https://www.irs.gov/pub/irs-pdf/i990.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arborcompliance.com/information/authority/secretary-of-state" TargetMode="External"/><Relationship Id="rId2" Type="http://schemas.openxmlformats.org/officeDocument/2006/relationships/hyperlink" Target="https://www.councilofnonprofits.org/nonprofit-audit-guide/state-law-audit-requirements" TargetMode="External"/><Relationship Id="rId1" Type="http://schemas.openxmlformats.org/officeDocument/2006/relationships/slideLayout" Target="../slideLayouts/slideLayout2.xml"/><Relationship Id="rId4" Type="http://schemas.openxmlformats.org/officeDocument/2006/relationships/hyperlink" Target="https://www.hurwitassociates.com/states-reporting-requir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F721-8432-4519-93DF-71EF31E2BCD4}"/>
              </a:ext>
            </a:extLst>
          </p:cNvPr>
          <p:cNvSpPr>
            <a:spLocks noGrp="1"/>
          </p:cNvSpPr>
          <p:nvPr>
            <p:ph type="title"/>
          </p:nvPr>
        </p:nvSpPr>
        <p:spPr>
          <a:xfrm>
            <a:off x="1981200" y="2362200"/>
            <a:ext cx="8100603" cy="1600200"/>
          </a:xfrm>
        </p:spPr>
        <p:txBody>
          <a:bodyPr/>
          <a:lstStyle/>
          <a:p>
            <a:pPr algn="ctr"/>
            <a:r>
              <a:rPr lang="en-US" sz="7200" dirty="0"/>
              <a:t>The Business of State Coalitions </a:t>
            </a:r>
          </a:p>
        </p:txBody>
      </p:sp>
    </p:spTree>
    <p:extLst>
      <p:ext uri="{BB962C8B-B14F-4D97-AF65-F5344CB8AC3E}">
        <p14:creationId xmlns:p14="http://schemas.microsoft.com/office/powerpoint/2010/main" val="1609645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457200" y="457200"/>
            <a:ext cx="8100603" cy="533400"/>
          </a:xfrm>
        </p:spPr>
        <p:txBody>
          <a:bodyPr/>
          <a:lstStyle/>
          <a:p>
            <a:r>
              <a:rPr lang="en-US" dirty="0"/>
              <a:t>Money Matters</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1066800" y="1333500"/>
            <a:ext cx="8763000" cy="4191000"/>
          </a:xfrm>
        </p:spPr>
        <p:txBody>
          <a:bodyPr>
            <a:noAutofit/>
          </a:bodyPr>
          <a:lstStyle/>
          <a:p>
            <a:pPr marL="0" indent="0" algn="ctr">
              <a:buNone/>
            </a:pPr>
            <a:r>
              <a:rPr lang="en-US" sz="2800" dirty="0">
                <a:solidFill>
                  <a:srgbClr val="008080"/>
                </a:solidFill>
              </a:rPr>
              <a:t>If we are promoting sound money management to students, your coalition needs to walk the talk</a:t>
            </a:r>
            <a:r>
              <a:rPr lang="en-US" sz="2800" dirty="0">
                <a:solidFill>
                  <a:schemeClr val="tx1"/>
                </a:solidFill>
              </a:rPr>
              <a:t>. </a:t>
            </a:r>
            <a:endParaRPr lang="en-US" sz="2200" dirty="0">
              <a:solidFill>
                <a:schemeClr val="tx1"/>
              </a:solidFill>
            </a:endParaRPr>
          </a:p>
          <a:p>
            <a:endParaRPr lang="en-US" sz="1050" dirty="0">
              <a:solidFill>
                <a:schemeClr val="tx1"/>
              </a:solidFill>
            </a:endParaRPr>
          </a:p>
          <a:p>
            <a:r>
              <a:rPr lang="en-US" sz="2600" dirty="0">
                <a:solidFill>
                  <a:schemeClr val="tx1"/>
                </a:solidFill>
              </a:rPr>
              <a:t>Are your bank documents (</a:t>
            </a:r>
            <a:r>
              <a:rPr lang="en-US" sz="2600" i="1" dirty="0">
                <a:solidFill>
                  <a:schemeClr val="tx1"/>
                </a:solidFill>
              </a:rPr>
              <a:t>signature authority, etc.) </a:t>
            </a:r>
            <a:r>
              <a:rPr lang="en-US" sz="2600" dirty="0">
                <a:solidFill>
                  <a:schemeClr val="tx1"/>
                </a:solidFill>
              </a:rPr>
              <a:t>up to date?  </a:t>
            </a:r>
          </a:p>
          <a:p>
            <a:r>
              <a:rPr lang="en-US" sz="2600" dirty="0">
                <a:solidFill>
                  <a:schemeClr val="tx1"/>
                </a:solidFill>
              </a:rPr>
              <a:t>Are you retaining financial documents and protecting the organization’s information? </a:t>
            </a:r>
          </a:p>
          <a:p>
            <a:r>
              <a:rPr lang="en-US" sz="2600" dirty="0">
                <a:solidFill>
                  <a:schemeClr val="tx1"/>
                </a:solidFill>
              </a:rPr>
              <a:t>Do you have a revenue goals and a budget? </a:t>
            </a:r>
          </a:p>
          <a:p>
            <a:r>
              <a:rPr lang="en-US" sz="2600" dirty="0">
                <a:solidFill>
                  <a:schemeClr val="tx1"/>
                </a:solidFill>
              </a:rPr>
              <a:t>Are your 990’s and other filings up to date? </a:t>
            </a:r>
          </a:p>
        </p:txBody>
      </p:sp>
    </p:spTree>
    <p:extLst>
      <p:ext uri="{BB962C8B-B14F-4D97-AF65-F5344CB8AC3E}">
        <p14:creationId xmlns:p14="http://schemas.microsoft.com/office/powerpoint/2010/main" val="404444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F721-8432-4519-93DF-71EF31E2BCD4}"/>
              </a:ext>
            </a:extLst>
          </p:cNvPr>
          <p:cNvSpPr>
            <a:spLocks noGrp="1"/>
          </p:cNvSpPr>
          <p:nvPr>
            <p:ph type="title"/>
          </p:nvPr>
        </p:nvSpPr>
        <p:spPr>
          <a:xfrm>
            <a:off x="1827904" y="3886200"/>
            <a:ext cx="10363200" cy="1524000"/>
          </a:xfrm>
        </p:spPr>
        <p:txBody>
          <a:bodyPr/>
          <a:lstStyle/>
          <a:p>
            <a:r>
              <a:rPr lang="en-US" sz="4400" dirty="0"/>
              <a:t>Independent Financial Audits </a:t>
            </a:r>
            <a:br>
              <a:rPr lang="en-US" sz="4400" dirty="0"/>
            </a:br>
            <a:r>
              <a:rPr lang="en-US" sz="4400" dirty="0"/>
              <a:t>Liability Insurance</a:t>
            </a:r>
            <a:br>
              <a:rPr lang="en-US" sz="4400" dirty="0"/>
            </a:br>
            <a:r>
              <a:rPr lang="en-US" sz="4400" dirty="0"/>
              <a:t>Document Retention </a:t>
            </a:r>
            <a:br>
              <a:rPr lang="en-US" sz="4400" dirty="0"/>
            </a:br>
            <a:r>
              <a:rPr lang="en-US" sz="4400" dirty="0"/>
              <a:t>Can-Spam </a:t>
            </a:r>
            <a:br>
              <a:rPr lang="en-US" sz="4400" dirty="0"/>
            </a:br>
            <a:r>
              <a:rPr lang="en-US" sz="4400" dirty="0"/>
              <a:t>Photo Releases</a:t>
            </a:r>
            <a:br>
              <a:rPr lang="en-US" sz="4400" dirty="0"/>
            </a:br>
            <a:r>
              <a:rPr lang="en-US" sz="4400" dirty="0"/>
              <a:t>Lobbying and Campaigning </a:t>
            </a:r>
            <a:br>
              <a:rPr lang="en-US" sz="2800" dirty="0"/>
            </a:br>
            <a:br>
              <a:rPr lang="en-US" sz="7200" dirty="0"/>
            </a:br>
            <a:endParaRPr lang="en-US" sz="7200" dirty="0"/>
          </a:p>
        </p:txBody>
      </p:sp>
      <p:sp>
        <p:nvSpPr>
          <p:cNvPr id="3" name="TextBox 2">
            <a:extLst>
              <a:ext uri="{FF2B5EF4-FFF2-40B4-BE49-F238E27FC236}">
                <a16:creationId xmlns:a16="http://schemas.microsoft.com/office/drawing/2014/main" id="{8A46CB79-6D87-4D49-A343-216DA6B8F781}"/>
              </a:ext>
            </a:extLst>
          </p:cNvPr>
          <p:cNvSpPr txBox="1"/>
          <p:nvPr/>
        </p:nvSpPr>
        <p:spPr>
          <a:xfrm>
            <a:off x="304800" y="415104"/>
            <a:ext cx="9372600" cy="1015663"/>
          </a:xfrm>
          <a:prstGeom prst="rect">
            <a:avLst/>
          </a:prstGeom>
          <a:noFill/>
        </p:spPr>
        <p:txBody>
          <a:bodyPr wrap="square">
            <a:spAutoFit/>
          </a:bodyPr>
          <a:lstStyle/>
          <a:p>
            <a:r>
              <a:rPr lang="en-US" sz="6000" b="1" dirty="0">
                <a:solidFill>
                  <a:srgbClr val="008080"/>
                </a:solidFill>
                <a:latin typeface="+mj-lt"/>
              </a:rPr>
              <a:t>Organizational Protections</a:t>
            </a:r>
          </a:p>
        </p:txBody>
      </p:sp>
    </p:spTree>
    <p:extLst>
      <p:ext uri="{BB962C8B-B14F-4D97-AF65-F5344CB8AC3E}">
        <p14:creationId xmlns:p14="http://schemas.microsoft.com/office/powerpoint/2010/main" val="325767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636997" y="571500"/>
            <a:ext cx="8100603" cy="533400"/>
          </a:xfrm>
        </p:spPr>
        <p:txBody>
          <a:bodyPr/>
          <a:lstStyle/>
          <a:p>
            <a:r>
              <a:rPr lang="en-US" dirty="0"/>
              <a:t>Independent Financial Audits</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636997" y="1828800"/>
            <a:ext cx="11201400" cy="4191000"/>
          </a:xfrm>
        </p:spPr>
        <p:txBody>
          <a:bodyPr>
            <a:noAutofit/>
          </a:bodyPr>
          <a:lstStyle/>
          <a:p>
            <a:pPr marL="0" indent="0">
              <a:buNone/>
            </a:pPr>
            <a:r>
              <a:rPr lang="en-US" sz="2800" dirty="0">
                <a:solidFill>
                  <a:schemeClr val="tx1"/>
                </a:solidFill>
              </a:rPr>
              <a:t>An independent audit is an examination of the financial records, accounts, business transactions, accounting practices, and internal controls of a charitable nonprofit by an "independent" auditor.</a:t>
            </a:r>
          </a:p>
          <a:p>
            <a:pPr marL="0" indent="0">
              <a:buNone/>
            </a:pPr>
            <a:endParaRPr lang="en-US" sz="2800" dirty="0">
              <a:solidFill>
                <a:schemeClr val="tx1"/>
              </a:solidFill>
            </a:endParaRPr>
          </a:p>
          <a:p>
            <a:pPr marL="0" indent="0">
              <a:buNone/>
            </a:pPr>
            <a:r>
              <a:rPr lang="en-US" sz="2800" dirty="0">
                <a:solidFill>
                  <a:schemeClr val="tx1"/>
                </a:solidFill>
              </a:rPr>
              <a:t>"</a:t>
            </a:r>
            <a:r>
              <a:rPr lang="en-US" sz="2800" i="1" dirty="0">
                <a:solidFill>
                  <a:schemeClr val="tx1"/>
                </a:solidFill>
              </a:rPr>
              <a:t>Independent</a:t>
            </a:r>
            <a:r>
              <a:rPr lang="en-US" sz="2800" dirty="0">
                <a:solidFill>
                  <a:schemeClr val="tx1"/>
                </a:solidFill>
              </a:rPr>
              <a:t>" refers to the fact that the auditor / CPA is not an employee of the nonprofits but instead is retained through a contract for services, and hence is “independent.”</a:t>
            </a:r>
          </a:p>
          <a:p>
            <a:pPr marL="0" indent="0">
              <a:buNone/>
            </a:pPr>
            <a:endParaRPr lang="en-US" sz="1050" dirty="0">
              <a:solidFill>
                <a:schemeClr val="tx1"/>
              </a:solidFill>
            </a:endParaRPr>
          </a:p>
        </p:txBody>
      </p:sp>
    </p:spTree>
    <p:extLst>
      <p:ext uri="{BB962C8B-B14F-4D97-AF65-F5344CB8AC3E}">
        <p14:creationId xmlns:p14="http://schemas.microsoft.com/office/powerpoint/2010/main" val="84739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609600" y="184230"/>
            <a:ext cx="9448800" cy="533400"/>
          </a:xfrm>
        </p:spPr>
        <p:txBody>
          <a:bodyPr/>
          <a:lstStyle/>
          <a:p>
            <a:r>
              <a:rPr lang="en-US" dirty="0"/>
              <a:t>Independent Financial Audits</a:t>
            </a:r>
            <a:r>
              <a:rPr lang="en-US" sz="4800" b="0" i="1" dirty="0"/>
              <a:t> </a:t>
            </a:r>
            <a:r>
              <a:rPr lang="en-US" sz="3200" b="0" i="1" dirty="0"/>
              <a:t>(cont.)</a:t>
            </a:r>
            <a:endParaRPr lang="en-US" sz="3200" dirty="0"/>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0" y="1752600"/>
            <a:ext cx="11658600" cy="4191000"/>
          </a:xfrm>
        </p:spPr>
        <p:txBody>
          <a:bodyPr>
            <a:noAutofit/>
          </a:bodyPr>
          <a:lstStyle/>
          <a:p>
            <a:pPr lvl="1"/>
            <a:r>
              <a:rPr lang="en-US" sz="2000" dirty="0">
                <a:solidFill>
                  <a:schemeClr val="tx1"/>
                </a:solidFill>
              </a:rPr>
              <a:t>Federal, state, and local governments may request a copy of the organization's audited financial statements.</a:t>
            </a:r>
          </a:p>
          <a:p>
            <a:pPr lvl="1"/>
            <a:r>
              <a:rPr lang="en-US" sz="2000" dirty="0">
                <a:solidFill>
                  <a:schemeClr val="tx1"/>
                </a:solidFill>
              </a:rPr>
              <a:t>Nonprofits that expend </a:t>
            </a:r>
            <a:r>
              <a:rPr lang="en-US" sz="2000" b="1" dirty="0">
                <a:solidFill>
                  <a:schemeClr val="tx1"/>
                </a:solidFill>
              </a:rPr>
              <a:t>$750,000 </a:t>
            </a:r>
            <a:r>
              <a:rPr lang="en-US" sz="2000" dirty="0">
                <a:solidFill>
                  <a:schemeClr val="tx1"/>
                </a:solidFill>
              </a:rPr>
              <a:t>or more in </a:t>
            </a:r>
            <a:r>
              <a:rPr lang="en-US" sz="2000" b="1" u="sng" dirty="0">
                <a:solidFill>
                  <a:schemeClr val="tx1"/>
                </a:solidFill>
              </a:rPr>
              <a:t>federal funds </a:t>
            </a:r>
            <a:r>
              <a:rPr lang="en-US" sz="2000" dirty="0">
                <a:solidFill>
                  <a:schemeClr val="tx1"/>
                </a:solidFill>
              </a:rPr>
              <a:t>in a year are subject to special audit requirements.</a:t>
            </a:r>
          </a:p>
          <a:p>
            <a:pPr lvl="1"/>
            <a:r>
              <a:rPr lang="en-US" sz="2000" dirty="0">
                <a:solidFill>
                  <a:schemeClr val="tx1"/>
                </a:solidFill>
              </a:rPr>
              <a:t>Some </a:t>
            </a:r>
            <a:r>
              <a:rPr lang="en-US" sz="2000" b="1" u="sng" dirty="0">
                <a:solidFill>
                  <a:schemeClr val="tx1"/>
                </a:solidFill>
              </a:rPr>
              <a:t>contracts</a:t>
            </a:r>
            <a:r>
              <a:rPr lang="en-US" sz="2000" dirty="0">
                <a:solidFill>
                  <a:schemeClr val="tx1"/>
                </a:solidFill>
              </a:rPr>
              <a:t> with state and local governments to provide services in the community may require the nonprofit to conduct an independent audit.</a:t>
            </a:r>
          </a:p>
          <a:p>
            <a:pPr lvl="1"/>
            <a:r>
              <a:rPr lang="en-US" sz="2000" dirty="0">
                <a:solidFill>
                  <a:schemeClr val="tx1"/>
                </a:solidFill>
              </a:rPr>
              <a:t>Many state laws require that nonprofits submit a copy of their audited financial statements when they register with the state for charitable solicitation or fundraising purposes.</a:t>
            </a:r>
          </a:p>
          <a:p>
            <a:pPr lvl="1"/>
            <a:r>
              <a:rPr lang="en-US" sz="2000" dirty="0">
                <a:solidFill>
                  <a:schemeClr val="tx1"/>
                </a:solidFill>
              </a:rPr>
              <a:t>Private foundations may request that a nonprofit submit a copy of the nonprofit’s most recent audited financial statements in conjunction with submitting a grant proposal.</a:t>
            </a:r>
          </a:p>
          <a:p>
            <a:pPr lvl="1"/>
            <a:r>
              <a:rPr lang="en-US" sz="2000" dirty="0">
                <a:solidFill>
                  <a:schemeClr val="tx1"/>
                </a:solidFill>
              </a:rPr>
              <a:t>Some banks may require a nonprofit to have an audit as a condition of receiving a loan.</a:t>
            </a:r>
          </a:p>
        </p:txBody>
      </p:sp>
      <p:sp>
        <p:nvSpPr>
          <p:cNvPr id="4" name="TextBox 3">
            <a:extLst>
              <a:ext uri="{FF2B5EF4-FFF2-40B4-BE49-F238E27FC236}">
                <a16:creationId xmlns:a16="http://schemas.microsoft.com/office/drawing/2014/main" id="{39D4E86B-C3D3-49E8-908F-7A695015820A}"/>
              </a:ext>
            </a:extLst>
          </p:cNvPr>
          <p:cNvSpPr txBox="1"/>
          <p:nvPr/>
        </p:nvSpPr>
        <p:spPr>
          <a:xfrm>
            <a:off x="1295400" y="1295400"/>
            <a:ext cx="914400" cy="914400"/>
          </a:xfrm>
          <a:prstGeom prst="rect">
            <a:avLst/>
          </a:prstGeom>
        </p:spPr>
        <p:txBody>
          <a:bodyPr vert="horz" wrap="none" lIns="91440" tIns="45720" rIns="91440" bIns="45720" rtlCol="0" anchor="ctr">
            <a:noAutofit/>
          </a:bodyPr>
          <a:lstStyle/>
          <a:p>
            <a:endParaRPr lang="en-US" sz="3600" b="0" i="0" dirty="0">
              <a:solidFill>
                <a:srgbClr val="235BA8"/>
              </a:solidFill>
            </a:endParaRPr>
          </a:p>
        </p:txBody>
      </p:sp>
      <p:sp>
        <p:nvSpPr>
          <p:cNvPr id="5" name="TextBox 4">
            <a:extLst>
              <a:ext uri="{FF2B5EF4-FFF2-40B4-BE49-F238E27FC236}">
                <a16:creationId xmlns:a16="http://schemas.microsoft.com/office/drawing/2014/main" id="{9AA0AF05-0F86-456A-A0AA-429999F331E1}"/>
              </a:ext>
            </a:extLst>
          </p:cNvPr>
          <p:cNvSpPr txBox="1"/>
          <p:nvPr/>
        </p:nvSpPr>
        <p:spPr>
          <a:xfrm>
            <a:off x="2895600" y="1295400"/>
            <a:ext cx="914400" cy="914400"/>
          </a:xfrm>
          <a:prstGeom prst="rect">
            <a:avLst/>
          </a:prstGeom>
        </p:spPr>
        <p:txBody>
          <a:bodyPr vert="horz" wrap="none" lIns="91440" tIns="45720" rIns="91440" bIns="45720" rtlCol="0" anchor="ctr">
            <a:noAutofit/>
          </a:bodyPr>
          <a:lstStyle/>
          <a:p>
            <a:endParaRPr lang="en-US" sz="3600" b="0" i="0" dirty="0">
              <a:solidFill>
                <a:srgbClr val="235BA8"/>
              </a:solidFill>
            </a:endParaRPr>
          </a:p>
        </p:txBody>
      </p:sp>
      <p:sp>
        <p:nvSpPr>
          <p:cNvPr id="7" name="TextBox 6">
            <a:extLst>
              <a:ext uri="{FF2B5EF4-FFF2-40B4-BE49-F238E27FC236}">
                <a16:creationId xmlns:a16="http://schemas.microsoft.com/office/drawing/2014/main" id="{87E9FD45-40E7-405D-884E-BCBB978BA6F2}"/>
              </a:ext>
            </a:extLst>
          </p:cNvPr>
          <p:cNvSpPr txBox="1"/>
          <p:nvPr/>
        </p:nvSpPr>
        <p:spPr>
          <a:xfrm>
            <a:off x="1143000" y="1000473"/>
            <a:ext cx="7899400" cy="646331"/>
          </a:xfrm>
          <a:prstGeom prst="rect">
            <a:avLst/>
          </a:prstGeom>
          <a:solidFill>
            <a:srgbClr val="FFFFCC"/>
          </a:solidFill>
          <a:ln>
            <a:solidFill>
              <a:schemeClr val="accent1"/>
            </a:solidFill>
          </a:ln>
        </p:spPr>
        <p:txBody>
          <a:bodyPr wrap="square">
            <a:spAutoFit/>
          </a:bodyPr>
          <a:lstStyle/>
          <a:p>
            <a:pPr marL="0" indent="0">
              <a:buNone/>
            </a:pPr>
            <a:r>
              <a:rPr lang="en-US" sz="1800" dirty="0">
                <a:solidFill>
                  <a:schemeClr val="tx1"/>
                </a:solidFill>
              </a:rPr>
              <a:t>Not all charitable nonprofits are required to conduct an independent audit. Circumstances that may trigger the requirement for an independent audit such as:</a:t>
            </a:r>
          </a:p>
        </p:txBody>
      </p:sp>
    </p:spTree>
    <p:extLst>
      <p:ext uri="{BB962C8B-B14F-4D97-AF65-F5344CB8AC3E}">
        <p14:creationId xmlns:p14="http://schemas.microsoft.com/office/powerpoint/2010/main" val="1450409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p:txBody>
          <a:bodyPr/>
          <a:lstStyle/>
          <a:p>
            <a:r>
              <a:rPr lang="en-US" dirty="0"/>
              <a:t>Liability Insurance</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495300" y="1295400"/>
            <a:ext cx="11201400" cy="4419600"/>
          </a:xfrm>
        </p:spPr>
        <p:txBody>
          <a:bodyPr>
            <a:noAutofit/>
          </a:bodyPr>
          <a:lstStyle/>
          <a:p>
            <a:pPr marL="0" indent="0">
              <a:buNone/>
            </a:pPr>
            <a:r>
              <a:rPr lang="en-US" sz="2800" b="1" dirty="0">
                <a:solidFill>
                  <a:srgbClr val="235BA8"/>
                </a:solidFill>
              </a:rPr>
              <a:t>General Liability Insurance </a:t>
            </a:r>
          </a:p>
          <a:p>
            <a:pPr marL="0" indent="0">
              <a:buNone/>
            </a:pPr>
            <a:r>
              <a:rPr lang="en-US" sz="2200" dirty="0">
                <a:solidFill>
                  <a:schemeClr val="tx1"/>
                </a:solidFill>
              </a:rPr>
              <a:t>General liability insurance protects against lawsuits that arise from accidents involving visitors, constituents, or delivery people. If you hold a fundraiser or other special event, you might need this coverage to book a venue or fulfill a vendor contract.</a:t>
            </a:r>
          </a:p>
          <a:p>
            <a:pPr marL="0" indent="0">
              <a:buNone/>
            </a:pPr>
            <a:endParaRPr lang="en-US" sz="2200" dirty="0">
              <a:solidFill>
                <a:schemeClr val="tx1"/>
              </a:solidFill>
            </a:endParaRPr>
          </a:p>
          <a:p>
            <a:pPr marL="0" indent="0">
              <a:buNone/>
            </a:pPr>
            <a:r>
              <a:rPr lang="en-US" sz="2800" b="1" dirty="0">
                <a:solidFill>
                  <a:srgbClr val="235BA8"/>
                </a:solidFill>
              </a:rPr>
              <a:t>Directors &amp; Officers (D&amp;O) Insurance</a:t>
            </a:r>
          </a:p>
          <a:p>
            <a:pPr marL="0" indent="0">
              <a:buNone/>
            </a:pPr>
            <a:r>
              <a:rPr lang="en-US" sz="2200" dirty="0">
                <a:solidFill>
                  <a:schemeClr val="tx1"/>
                </a:solidFill>
              </a:rPr>
              <a:t>Nonprofit Directors &amp; Officers (D&amp;O) Liability insurance helps cover the defense costs, settlements and judgments arising out of lawsuits and wrongful act allegations brought against a nonprofit organization.</a:t>
            </a:r>
          </a:p>
          <a:p>
            <a:pPr marL="0" indent="0">
              <a:buNone/>
            </a:pPr>
            <a:endParaRPr lang="en-US" sz="2200" dirty="0">
              <a:solidFill>
                <a:schemeClr val="tx1"/>
              </a:solidFill>
            </a:endParaRPr>
          </a:p>
          <a:p>
            <a:pPr marL="0" indent="0" algn="ctr">
              <a:buNone/>
            </a:pPr>
            <a:r>
              <a:rPr lang="en-US" sz="1800" dirty="0">
                <a:solidFill>
                  <a:srgbClr val="008080"/>
                </a:solidFill>
                <a:hlinkClick r:id="rId2"/>
              </a:rPr>
              <a:t>An Overview Document of Both Coverages is Available in the State Leaders Toolkit</a:t>
            </a:r>
            <a:endParaRPr lang="en-US" sz="1800" dirty="0">
              <a:solidFill>
                <a:srgbClr val="008080"/>
              </a:solidFill>
            </a:endParaRPr>
          </a:p>
        </p:txBody>
      </p:sp>
    </p:spTree>
    <p:extLst>
      <p:ext uri="{BB962C8B-B14F-4D97-AF65-F5344CB8AC3E}">
        <p14:creationId xmlns:p14="http://schemas.microsoft.com/office/powerpoint/2010/main" val="209714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p:txBody>
          <a:bodyPr/>
          <a:lstStyle/>
          <a:p>
            <a:r>
              <a:rPr lang="en-US" dirty="0"/>
              <a:t>Document Retention Policy</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33528" y="1066800"/>
            <a:ext cx="9333957" cy="4724400"/>
          </a:xfrm>
        </p:spPr>
        <p:txBody>
          <a:bodyPr>
            <a:noAutofit/>
          </a:bodyPr>
          <a:lstStyle/>
          <a:p>
            <a:r>
              <a:rPr lang="en-US" sz="1800" dirty="0">
                <a:solidFill>
                  <a:schemeClr val="tx1"/>
                </a:solidFill>
              </a:rPr>
              <a:t>Document retention policies apply equally to documents saved in the cloud, on a server, or in a filing cabinet. If your coalition is using digital storage, make sure you have a back-up plan!</a:t>
            </a:r>
          </a:p>
          <a:p>
            <a:endParaRPr lang="en-US" sz="800" dirty="0">
              <a:solidFill>
                <a:schemeClr val="tx1"/>
              </a:solidFill>
            </a:endParaRPr>
          </a:p>
          <a:p>
            <a:r>
              <a:rPr lang="en-US" sz="1800" dirty="0">
                <a:solidFill>
                  <a:schemeClr val="tx1"/>
                </a:solidFill>
              </a:rPr>
              <a:t>While having a document retention policy gives staff the green light to toss certain documents (</a:t>
            </a:r>
            <a:r>
              <a:rPr lang="en-US" sz="1800" i="1" dirty="0">
                <a:solidFill>
                  <a:schemeClr val="tx1"/>
                </a:solidFill>
              </a:rPr>
              <a:t>on a schedule, preferably</a:t>
            </a:r>
            <a:r>
              <a:rPr lang="en-US" sz="1800" dirty="0">
                <a:solidFill>
                  <a:schemeClr val="tx1"/>
                </a:solidFill>
              </a:rPr>
              <a:t>), as you are creating a policy specifically for your state coalition, think about whether there are certain types of documents or specific documents that for the sake of history, or institutional memory, should be maintained permanently.</a:t>
            </a:r>
          </a:p>
          <a:p>
            <a:endParaRPr lang="en-US" sz="800" dirty="0">
              <a:solidFill>
                <a:schemeClr val="tx1"/>
              </a:solidFill>
            </a:endParaRPr>
          </a:p>
          <a:p>
            <a:r>
              <a:rPr lang="en-US" sz="1800" dirty="0">
                <a:solidFill>
                  <a:schemeClr val="tx1"/>
                </a:solidFill>
              </a:rPr>
              <a:t>State laws relating to employment vary state to state and often have implications for document retention policies.</a:t>
            </a:r>
          </a:p>
          <a:p>
            <a:endParaRPr lang="en-US" sz="800" dirty="0">
              <a:solidFill>
                <a:schemeClr val="tx1"/>
              </a:solidFill>
            </a:endParaRPr>
          </a:p>
          <a:p>
            <a:r>
              <a:rPr lang="en-US" sz="1800" dirty="0">
                <a:solidFill>
                  <a:schemeClr val="tx1"/>
                </a:solidFill>
              </a:rPr>
              <a:t>Check with the professional advisor / accounting firm that prepares your nonprofit's annual returns to the IRS and ask what documents may be needed in the event of an IRS audit, and how long to retain them.</a:t>
            </a:r>
          </a:p>
          <a:p>
            <a:endParaRPr lang="en-US" sz="800" dirty="0">
              <a:solidFill>
                <a:schemeClr val="tx1"/>
              </a:solidFill>
            </a:endParaRPr>
          </a:p>
          <a:p>
            <a:r>
              <a:rPr lang="en-US" sz="1800" dirty="0">
                <a:solidFill>
                  <a:schemeClr val="tx1"/>
                </a:solidFill>
              </a:rPr>
              <a:t>Another source </a:t>
            </a:r>
            <a:r>
              <a:rPr lang="en-US" sz="1800" dirty="0">
                <a:solidFill>
                  <a:srgbClr val="222222"/>
                </a:solidFill>
              </a:rPr>
              <a:t>for state requirements is your</a:t>
            </a:r>
            <a:r>
              <a:rPr lang="en-US" sz="1800" b="0" i="0" dirty="0">
                <a:solidFill>
                  <a:srgbClr val="222222"/>
                </a:solidFill>
                <a:effectLst/>
              </a:rPr>
              <a:t> local </a:t>
            </a:r>
            <a:r>
              <a:rPr lang="en-US" sz="1800" b="0" i="0" u="none" strike="noStrike" dirty="0">
                <a:solidFill>
                  <a:srgbClr val="00A4E4"/>
                </a:solidFill>
                <a:effectLst/>
                <a:hlinkClick r:id="rId2"/>
              </a:rPr>
              <a:t>state association of nonprofits</a:t>
            </a:r>
            <a:r>
              <a:rPr lang="en-US" sz="1800" b="0" i="0" u="none" strike="noStrike" dirty="0">
                <a:solidFill>
                  <a:srgbClr val="00A4E4"/>
                </a:solidFill>
                <a:effectLst/>
              </a:rPr>
              <a:t>.</a:t>
            </a:r>
            <a:r>
              <a:rPr lang="en-US" sz="1800" b="0" i="0" dirty="0">
                <a:solidFill>
                  <a:srgbClr val="222222"/>
                </a:solidFill>
                <a:effectLst/>
              </a:rPr>
              <a:t> They may offer a state-specific sample document retention policy as a member-only resource.</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92634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609600" y="190500"/>
            <a:ext cx="8100603" cy="533400"/>
          </a:xfrm>
        </p:spPr>
        <p:txBody>
          <a:bodyPr/>
          <a:lstStyle/>
          <a:p>
            <a:r>
              <a:rPr lang="en-US" dirty="0"/>
              <a:t>Can-Spam</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1066800" y="1939962"/>
            <a:ext cx="9791700" cy="4191000"/>
          </a:xfrm>
        </p:spPr>
        <p:txBody>
          <a:bodyPr>
            <a:noAutofit/>
          </a:bodyPr>
          <a:lstStyle/>
          <a:p>
            <a:pPr marL="0" indent="0">
              <a:buNone/>
            </a:pPr>
            <a:r>
              <a:rPr lang="en-US" sz="2400" dirty="0">
                <a:solidFill>
                  <a:srgbClr val="235BA8"/>
                </a:solidFill>
              </a:rPr>
              <a:t>General Practices</a:t>
            </a:r>
          </a:p>
          <a:p>
            <a:pPr marL="0" indent="0">
              <a:buNone/>
            </a:pPr>
            <a:endParaRPr lang="en-US" sz="800" dirty="0">
              <a:solidFill>
                <a:schemeClr val="tx1"/>
              </a:solidFill>
            </a:endParaRPr>
          </a:p>
          <a:p>
            <a:r>
              <a:rPr lang="en-US" sz="2200" dirty="0">
                <a:solidFill>
                  <a:schemeClr val="tx1"/>
                </a:solidFill>
              </a:rPr>
              <a:t>Don't use false or misleading header information.</a:t>
            </a:r>
          </a:p>
          <a:p>
            <a:r>
              <a:rPr lang="en-US" sz="2200" dirty="0">
                <a:solidFill>
                  <a:schemeClr val="tx1"/>
                </a:solidFill>
              </a:rPr>
              <a:t>Don't use deceptive subject lines.</a:t>
            </a:r>
          </a:p>
          <a:p>
            <a:r>
              <a:rPr lang="en-US" sz="2200" dirty="0">
                <a:solidFill>
                  <a:schemeClr val="tx1"/>
                </a:solidFill>
              </a:rPr>
              <a:t>Identify the message as a solicitation.</a:t>
            </a:r>
          </a:p>
          <a:p>
            <a:r>
              <a:rPr lang="en-US" sz="2200" dirty="0">
                <a:solidFill>
                  <a:schemeClr val="tx1"/>
                </a:solidFill>
              </a:rPr>
              <a:t>Tell recipients where you are located.</a:t>
            </a:r>
          </a:p>
          <a:p>
            <a:r>
              <a:rPr lang="en-US" sz="2200" dirty="0">
                <a:solidFill>
                  <a:schemeClr val="tx1"/>
                </a:solidFill>
              </a:rPr>
              <a:t>Tell recipients how to opt out of receiving future email from you.</a:t>
            </a:r>
          </a:p>
          <a:p>
            <a:r>
              <a:rPr lang="en-US" sz="2200" dirty="0">
                <a:solidFill>
                  <a:schemeClr val="tx1"/>
                </a:solidFill>
              </a:rPr>
              <a:t>Honor opt-out requests promptly.</a:t>
            </a:r>
          </a:p>
          <a:p>
            <a:endParaRPr lang="en-US" sz="800" dirty="0">
              <a:solidFill>
                <a:schemeClr val="tx1"/>
              </a:solidFill>
            </a:endParaRPr>
          </a:p>
          <a:p>
            <a:pPr marL="0" indent="0">
              <a:buNone/>
            </a:pPr>
            <a:r>
              <a:rPr lang="en-US" sz="1800" dirty="0">
                <a:solidFill>
                  <a:schemeClr val="tx1"/>
                </a:solidFill>
              </a:rPr>
              <a:t>		</a:t>
            </a:r>
            <a:r>
              <a:rPr lang="en-US" sz="1800" dirty="0">
                <a:solidFill>
                  <a:srgbClr val="008080"/>
                </a:solidFill>
              </a:rPr>
              <a:t>Unified Marketing Platforms like </a:t>
            </a:r>
            <a:r>
              <a:rPr lang="en-US" sz="1800" dirty="0">
                <a:solidFill>
                  <a:schemeClr val="tx1"/>
                </a:solidFill>
                <a:hlinkClick r:id="rId2"/>
              </a:rPr>
              <a:t>Mailchimp</a:t>
            </a:r>
            <a:r>
              <a:rPr lang="en-US" sz="1800" dirty="0">
                <a:solidFill>
                  <a:schemeClr val="tx1"/>
                </a:solidFill>
              </a:rPr>
              <a:t> </a:t>
            </a:r>
            <a:r>
              <a:rPr lang="en-US" sz="1800" dirty="0">
                <a:solidFill>
                  <a:srgbClr val="008080"/>
                </a:solidFill>
              </a:rPr>
              <a:t>or</a:t>
            </a:r>
            <a:r>
              <a:rPr lang="en-US" sz="1800" dirty="0">
                <a:solidFill>
                  <a:schemeClr val="tx1"/>
                </a:solidFill>
              </a:rPr>
              <a:t> </a:t>
            </a:r>
            <a:r>
              <a:rPr lang="en-US" sz="1800" dirty="0">
                <a:solidFill>
                  <a:schemeClr val="tx1"/>
                </a:solidFill>
                <a:hlinkClick r:id="rId3"/>
              </a:rPr>
              <a:t>Constant Contact</a:t>
            </a:r>
            <a:r>
              <a:rPr lang="en-US" sz="1800" dirty="0">
                <a:solidFill>
                  <a:schemeClr val="tx1"/>
                </a:solidFill>
              </a:rPr>
              <a:t> </a:t>
            </a:r>
            <a:r>
              <a:rPr lang="en-US" sz="1800" dirty="0">
                <a:solidFill>
                  <a:srgbClr val="008080"/>
                </a:solidFill>
              </a:rPr>
              <a:t>are good sources 		to provide guidance and protection from “can-spam”.</a:t>
            </a:r>
          </a:p>
        </p:txBody>
      </p:sp>
      <p:sp>
        <p:nvSpPr>
          <p:cNvPr id="4" name="TextBox 3">
            <a:extLst>
              <a:ext uri="{FF2B5EF4-FFF2-40B4-BE49-F238E27FC236}">
                <a16:creationId xmlns:a16="http://schemas.microsoft.com/office/drawing/2014/main" id="{FBCD53E8-C0C6-402E-A288-17CDC4843EC5}"/>
              </a:ext>
            </a:extLst>
          </p:cNvPr>
          <p:cNvSpPr txBox="1"/>
          <p:nvPr/>
        </p:nvSpPr>
        <p:spPr>
          <a:xfrm>
            <a:off x="2362200" y="1447800"/>
            <a:ext cx="914400" cy="914400"/>
          </a:xfrm>
          <a:prstGeom prst="rect">
            <a:avLst/>
          </a:prstGeom>
        </p:spPr>
        <p:txBody>
          <a:bodyPr vert="horz" wrap="none" lIns="91440" tIns="45720" rIns="91440" bIns="45720" rtlCol="0" anchor="ctr">
            <a:noAutofit/>
          </a:bodyPr>
          <a:lstStyle/>
          <a:p>
            <a:endParaRPr lang="en-US" sz="3600" b="0" i="0" dirty="0">
              <a:solidFill>
                <a:srgbClr val="235BA8"/>
              </a:solidFill>
            </a:endParaRPr>
          </a:p>
        </p:txBody>
      </p:sp>
      <p:sp>
        <p:nvSpPr>
          <p:cNvPr id="7" name="TextBox 6">
            <a:extLst>
              <a:ext uri="{FF2B5EF4-FFF2-40B4-BE49-F238E27FC236}">
                <a16:creationId xmlns:a16="http://schemas.microsoft.com/office/drawing/2014/main" id="{081AEA1D-7CB7-4CAD-B6B8-F92FF0DE0599}"/>
              </a:ext>
            </a:extLst>
          </p:cNvPr>
          <p:cNvSpPr txBox="1"/>
          <p:nvPr/>
        </p:nvSpPr>
        <p:spPr>
          <a:xfrm>
            <a:off x="3352800" y="1219200"/>
            <a:ext cx="914400" cy="914400"/>
          </a:xfrm>
          <a:prstGeom prst="rect">
            <a:avLst/>
          </a:prstGeom>
        </p:spPr>
        <p:txBody>
          <a:bodyPr vert="horz" wrap="none" lIns="91440" tIns="45720" rIns="91440" bIns="45720" rtlCol="0" anchor="ctr">
            <a:noAutofit/>
          </a:bodyPr>
          <a:lstStyle/>
          <a:p>
            <a:endParaRPr lang="en-US" sz="3600" b="0" i="0" dirty="0">
              <a:solidFill>
                <a:srgbClr val="235BA8"/>
              </a:solidFill>
            </a:endParaRPr>
          </a:p>
        </p:txBody>
      </p:sp>
      <p:sp>
        <p:nvSpPr>
          <p:cNvPr id="9" name="TextBox 8">
            <a:extLst>
              <a:ext uri="{FF2B5EF4-FFF2-40B4-BE49-F238E27FC236}">
                <a16:creationId xmlns:a16="http://schemas.microsoft.com/office/drawing/2014/main" id="{5BD5FFB9-48D4-4C33-AEBC-29C6BC25D6B8}"/>
              </a:ext>
            </a:extLst>
          </p:cNvPr>
          <p:cNvSpPr txBox="1"/>
          <p:nvPr/>
        </p:nvSpPr>
        <p:spPr>
          <a:xfrm>
            <a:off x="381000" y="940653"/>
            <a:ext cx="8915400" cy="830997"/>
          </a:xfrm>
          <a:prstGeom prst="rect">
            <a:avLst/>
          </a:prstGeom>
          <a:solidFill>
            <a:srgbClr val="FFFFCC"/>
          </a:solidFill>
          <a:ln>
            <a:solidFill>
              <a:schemeClr val="accent1"/>
            </a:solidFill>
          </a:ln>
        </p:spPr>
        <p:txBody>
          <a:bodyPr wrap="square">
            <a:spAutoFit/>
          </a:bodyPr>
          <a:lstStyle/>
          <a:p>
            <a:r>
              <a:rPr lang="en-US" sz="1600" b="0" i="0" dirty="0">
                <a:solidFill>
                  <a:srgbClr val="4D5156"/>
                </a:solidFill>
                <a:effectLst/>
                <a:latin typeface="+mj-lt"/>
              </a:rPr>
              <a:t>The </a:t>
            </a:r>
            <a:r>
              <a:rPr lang="en-US" sz="1600" b="1" i="0" dirty="0">
                <a:solidFill>
                  <a:srgbClr val="008080"/>
                </a:solidFill>
                <a:effectLst/>
                <a:latin typeface="+mj-lt"/>
              </a:rPr>
              <a:t>C</a:t>
            </a:r>
            <a:r>
              <a:rPr lang="en-US" sz="1600" b="0" i="0" dirty="0">
                <a:solidFill>
                  <a:srgbClr val="4D5156"/>
                </a:solidFill>
                <a:effectLst/>
                <a:latin typeface="+mj-lt"/>
              </a:rPr>
              <a:t>ontrolling the </a:t>
            </a:r>
            <a:r>
              <a:rPr lang="en-US" sz="1600" b="1" i="0" dirty="0">
                <a:solidFill>
                  <a:srgbClr val="008080"/>
                </a:solidFill>
                <a:effectLst/>
                <a:latin typeface="+mj-lt"/>
              </a:rPr>
              <a:t>A</a:t>
            </a:r>
            <a:r>
              <a:rPr lang="en-US" sz="1600" b="0" i="0" dirty="0">
                <a:solidFill>
                  <a:srgbClr val="4D5156"/>
                </a:solidFill>
                <a:effectLst/>
                <a:latin typeface="+mj-lt"/>
              </a:rPr>
              <a:t>ssault of </a:t>
            </a:r>
            <a:r>
              <a:rPr lang="en-US" sz="1600" b="1" i="0" dirty="0">
                <a:solidFill>
                  <a:srgbClr val="008080"/>
                </a:solidFill>
                <a:effectLst/>
                <a:latin typeface="+mj-lt"/>
              </a:rPr>
              <a:t>N</a:t>
            </a:r>
            <a:r>
              <a:rPr lang="en-US" sz="1600" b="0" i="0" dirty="0">
                <a:solidFill>
                  <a:srgbClr val="4D5156"/>
                </a:solidFill>
                <a:effectLst/>
                <a:latin typeface="+mj-lt"/>
              </a:rPr>
              <a:t>on-</a:t>
            </a:r>
            <a:r>
              <a:rPr lang="en-US" sz="1600" b="1" i="0" dirty="0">
                <a:solidFill>
                  <a:srgbClr val="008080"/>
                </a:solidFill>
                <a:effectLst/>
                <a:latin typeface="+mj-lt"/>
              </a:rPr>
              <a:t>S</a:t>
            </a:r>
            <a:r>
              <a:rPr lang="en-US" sz="1600" b="0" i="0" dirty="0">
                <a:solidFill>
                  <a:srgbClr val="4D5156"/>
                </a:solidFill>
                <a:effectLst/>
                <a:latin typeface="+mj-lt"/>
              </a:rPr>
              <a:t>olicited </a:t>
            </a:r>
            <a:r>
              <a:rPr lang="en-US" sz="1600" b="1" i="0" dirty="0">
                <a:solidFill>
                  <a:srgbClr val="008080"/>
                </a:solidFill>
                <a:effectLst/>
                <a:latin typeface="+mj-lt"/>
              </a:rPr>
              <a:t>P</a:t>
            </a:r>
            <a:r>
              <a:rPr lang="en-US" sz="1600" b="0" i="0" dirty="0">
                <a:solidFill>
                  <a:srgbClr val="4D5156"/>
                </a:solidFill>
                <a:effectLst/>
                <a:latin typeface="+mj-lt"/>
              </a:rPr>
              <a:t>ornography </a:t>
            </a:r>
            <a:r>
              <a:rPr lang="en-US" sz="1600" b="1" i="0" dirty="0">
                <a:solidFill>
                  <a:srgbClr val="008080"/>
                </a:solidFill>
                <a:effectLst/>
                <a:latin typeface="+mj-lt"/>
              </a:rPr>
              <a:t>A</a:t>
            </a:r>
            <a:r>
              <a:rPr lang="en-US" sz="1600" b="0" i="0" dirty="0">
                <a:solidFill>
                  <a:srgbClr val="4D5156"/>
                </a:solidFill>
                <a:effectLst/>
                <a:latin typeface="+mj-lt"/>
              </a:rPr>
              <a:t>nd </a:t>
            </a:r>
            <a:r>
              <a:rPr lang="en-US" sz="1600" b="1" i="0" dirty="0">
                <a:solidFill>
                  <a:srgbClr val="008080"/>
                </a:solidFill>
                <a:effectLst/>
                <a:latin typeface="+mj-lt"/>
              </a:rPr>
              <a:t>M</a:t>
            </a:r>
            <a:r>
              <a:rPr lang="en-US" sz="1600" b="0" i="0" dirty="0">
                <a:solidFill>
                  <a:srgbClr val="4D5156"/>
                </a:solidFill>
                <a:effectLst/>
                <a:latin typeface="+mj-lt"/>
              </a:rPr>
              <a:t>arketing Act of 2003, signed into law by President George W. Bush on December 16, 2003, established the United States' first national standards for the sending of commercial e-mail and requires the Federal Trade Commission to enforce its provisions.</a:t>
            </a:r>
            <a:endParaRPr lang="en-US" sz="1600" dirty="0">
              <a:latin typeface="+mj-lt"/>
            </a:endParaRPr>
          </a:p>
        </p:txBody>
      </p:sp>
    </p:spTree>
    <p:extLst>
      <p:ext uri="{BB962C8B-B14F-4D97-AF65-F5344CB8AC3E}">
        <p14:creationId xmlns:p14="http://schemas.microsoft.com/office/powerpoint/2010/main" val="76417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609600" y="723900"/>
            <a:ext cx="8100603" cy="533400"/>
          </a:xfrm>
        </p:spPr>
        <p:txBody>
          <a:bodyPr/>
          <a:lstStyle/>
          <a:p>
            <a:r>
              <a:rPr lang="en-US" dirty="0"/>
              <a:t>Photo Releases</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644236" y="1752600"/>
            <a:ext cx="10176164" cy="4191000"/>
          </a:xfrm>
        </p:spPr>
        <p:txBody>
          <a:bodyPr>
            <a:noAutofit/>
          </a:bodyPr>
          <a:lstStyle/>
          <a:p>
            <a:pPr marL="0" indent="0">
              <a:buNone/>
            </a:pPr>
            <a:r>
              <a:rPr lang="en-US" sz="1800" dirty="0">
                <a:solidFill>
                  <a:schemeClr val="tx1"/>
                </a:solidFill>
              </a:rPr>
              <a:t>To err on the side of caution,  the state coalition  should get permission to photograph and use photos of any subject for both legal and ethical reasons. This whole issue of “model releases” falls into a gray area of First Amendment law. There are no hard and fast rules — every answer to a model release question is subject to any number of caveats</a:t>
            </a:r>
          </a:p>
          <a:p>
            <a:pPr marL="0" indent="0">
              <a:buNone/>
            </a:pPr>
            <a:endParaRPr lang="en-US" sz="800" dirty="0">
              <a:solidFill>
                <a:schemeClr val="tx1"/>
              </a:solidFill>
            </a:endParaRPr>
          </a:p>
          <a:p>
            <a:pPr marL="0" indent="0">
              <a:buNone/>
            </a:pPr>
            <a:r>
              <a:rPr lang="en-US" sz="1800" dirty="0">
                <a:solidFill>
                  <a:schemeClr val="tx1"/>
                </a:solidFill>
              </a:rPr>
              <a:t>If you are publishing a photo for information or educational purposes, not commercial purposes like product advertising, you can typically print it without a model release. The majority of nonprofit publications fall into this category. Model releases are all about the use of the photo, not the fact that it was taken.</a:t>
            </a:r>
          </a:p>
          <a:p>
            <a:pPr marL="0" indent="0">
              <a:buNone/>
            </a:pPr>
            <a:endParaRPr lang="en-US" sz="800" dirty="0">
              <a:solidFill>
                <a:schemeClr val="tx1"/>
              </a:solidFill>
            </a:endParaRPr>
          </a:p>
          <a:p>
            <a:pPr marL="0" indent="0">
              <a:buNone/>
            </a:pPr>
            <a:r>
              <a:rPr lang="en-US" sz="1800" dirty="0">
                <a:solidFill>
                  <a:schemeClr val="tx1"/>
                </a:solidFill>
              </a:rPr>
              <a:t>You are also fine without a release if the person is truly unrecognizable. You are usually fine if you are not hiding the fact that you are taking photos and you are in a public place and are not breaking any laws.</a:t>
            </a:r>
          </a:p>
          <a:p>
            <a:pPr marL="0" indent="0">
              <a:buNone/>
            </a:pPr>
            <a:endParaRPr lang="en-US" sz="800" dirty="0">
              <a:solidFill>
                <a:schemeClr val="tx1"/>
              </a:solidFill>
            </a:endParaRPr>
          </a:p>
        </p:txBody>
      </p:sp>
    </p:spTree>
    <p:extLst>
      <p:ext uri="{BB962C8B-B14F-4D97-AF65-F5344CB8AC3E}">
        <p14:creationId xmlns:p14="http://schemas.microsoft.com/office/powerpoint/2010/main" val="1922252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685800" y="609600"/>
            <a:ext cx="8100603" cy="533400"/>
          </a:xfrm>
        </p:spPr>
        <p:txBody>
          <a:bodyPr/>
          <a:lstStyle/>
          <a:p>
            <a:r>
              <a:rPr lang="en-US" dirty="0"/>
              <a:t>Photo Releases </a:t>
            </a:r>
            <a:r>
              <a:rPr lang="en-US" sz="3200" b="0" i="1" dirty="0"/>
              <a:t>(cont.)</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495300" y="1981200"/>
            <a:ext cx="11201400" cy="4191000"/>
          </a:xfrm>
        </p:spPr>
        <p:txBody>
          <a:bodyPr>
            <a:noAutofit/>
          </a:bodyPr>
          <a:lstStyle/>
          <a:p>
            <a:pPr marL="0" indent="0">
              <a:buNone/>
            </a:pPr>
            <a:r>
              <a:rPr lang="en-US" sz="1800" dirty="0">
                <a:solidFill>
                  <a:schemeClr val="tx1"/>
                </a:solidFill>
              </a:rPr>
              <a:t>If you make participants sign other kinds of applications or waivers, simply add this language to those forms.  Prior to the age of social media, big events like conferences were considered public and since there was no expectation of privacy,  a release  was generally not required from the hundreds of people at the event.  A good practice now is to include the release as part of your registration form or ask people to sign it when they pick up their registration materials.</a:t>
            </a:r>
          </a:p>
          <a:p>
            <a:pPr marL="0" indent="0">
              <a:buNone/>
            </a:pPr>
            <a:endParaRPr lang="en-US" sz="1800" dirty="0">
              <a:solidFill>
                <a:schemeClr val="tx1"/>
              </a:solidFill>
            </a:endParaRPr>
          </a:p>
          <a:p>
            <a:pPr marL="0" indent="0">
              <a:buNone/>
            </a:pPr>
            <a:r>
              <a:rPr lang="en-US" sz="1800" b="1" dirty="0">
                <a:solidFill>
                  <a:schemeClr val="tx1"/>
                </a:solidFill>
              </a:rPr>
              <a:t>The only place where  release is required without question,  is in the case of children under 18.  A signed release must be obtained by the guardian for children under 18</a:t>
            </a:r>
            <a:r>
              <a:rPr lang="en-US" sz="1800" dirty="0">
                <a:solidFill>
                  <a:schemeClr val="tx1"/>
                </a:solidFill>
              </a:rPr>
              <a:t>. </a:t>
            </a:r>
          </a:p>
          <a:p>
            <a:pPr marL="0" indent="0">
              <a:buNone/>
            </a:pPr>
            <a:r>
              <a:rPr lang="en-US" sz="1800" dirty="0">
                <a:solidFill>
                  <a:schemeClr val="tx1"/>
                </a:solidFill>
              </a:rPr>
              <a:t>When children are involved, you enter a whole new realm of law and best practices.</a:t>
            </a:r>
          </a:p>
        </p:txBody>
      </p:sp>
    </p:spTree>
    <p:extLst>
      <p:ext uri="{BB962C8B-B14F-4D97-AF65-F5344CB8AC3E}">
        <p14:creationId xmlns:p14="http://schemas.microsoft.com/office/powerpoint/2010/main" val="161752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p:txBody>
          <a:bodyPr/>
          <a:lstStyle/>
          <a:p>
            <a:r>
              <a:rPr lang="en-US" dirty="0"/>
              <a:t>Lobbying and Campaigning</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636997" y="1104900"/>
            <a:ext cx="11125200" cy="4648200"/>
          </a:xfrm>
        </p:spPr>
        <p:txBody>
          <a:bodyPr>
            <a:noAutofit/>
          </a:bodyPr>
          <a:lstStyle/>
          <a:p>
            <a:pPr marL="0" indent="0">
              <a:buNone/>
            </a:pPr>
            <a:r>
              <a:rPr lang="en-US" sz="2800" b="1" dirty="0">
                <a:solidFill>
                  <a:srgbClr val="235BA8"/>
                </a:solidFill>
              </a:rPr>
              <a:t>Campaigning</a:t>
            </a:r>
          </a:p>
          <a:p>
            <a:pPr marL="0" indent="0">
              <a:buNone/>
            </a:pPr>
            <a:r>
              <a:rPr lang="en-US" sz="1800" dirty="0">
                <a:solidFill>
                  <a:schemeClr val="tx1"/>
                </a:solidFill>
              </a:rPr>
              <a:t>Under the Internal Revenue Code, all section 501(c)(3) organizations are </a:t>
            </a:r>
            <a:r>
              <a:rPr lang="en-US" sz="1800" b="1" dirty="0">
                <a:solidFill>
                  <a:schemeClr val="tx1"/>
                </a:solidFill>
              </a:rPr>
              <a:t>absolutely prohibited </a:t>
            </a:r>
            <a:r>
              <a:rPr lang="en-US" sz="1800" dirty="0">
                <a:solidFill>
                  <a:schemeClr val="tx1"/>
                </a:solidFill>
              </a:rPr>
              <a:t>from directly or indirectly participating in, or intervening in, any political campaign on behalf of </a:t>
            </a:r>
            <a:r>
              <a:rPr lang="en-US" sz="1800" i="1" dirty="0">
                <a:solidFill>
                  <a:schemeClr val="tx1"/>
                </a:solidFill>
              </a:rPr>
              <a:t>(or in opposition to) </a:t>
            </a:r>
            <a:r>
              <a:rPr lang="en-US" sz="1800" dirty="0">
                <a:solidFill>
                  <a:schemeClr val="tx1"/>
                </a:solidFill>
              </a:rPr>
              <a:t>any candidate for elective public office.</a:t>
            </a:r>
          </a:p>
          <a:p>
            <a:pPr marL="0" indent="0">
              <a:buNone/>
            </a:pPr>
            <a:endParaRPr lang="en-US" sz="800" dirty="0">
              <a:solidFill>
                <a:schemeClr val="tx1"/>
              </a:solidFill>
            </a:endParaRPr>
          </a:p>
          <a:p>
            <a:pPr marL="0" indent="0">
              <a:buNone/>
            </a:pPr>
            <a:r>
              <a:rPr lang="en-US" sz="2800" b="1" dirty="0">
                <a:solidFill>
                  <a:srgbClr val="235BA8"/>
                </a:solidFill>
              </a:rPr>
              <a:t>Lobbying </a:t>
            </a:r>
          </a:p>
          <a:p>
            <a:pPr marL="0" indent="0">
              <a:buNone/>
            </a:pPr>
            <a:r>
              <a:rPr lang="en-US" sz="1800" dirty="0">
                <a:solidFill>
                  <a:schemeClr val="tx1"/>
                </a:solidFill>
              </a:rPr>
              <a:t>In general, according to the IRS, "</a:t>
            </a:r>
            <a:r>
              <a:rPr lang="en-US" sz="1800" b="1" dirty="0">
                <a:solidFill>
                  <a:schemeClr val="tx1"/>
                </a:solidFill>
              </a:rPr>
              <a:t>no organization may qualify for section 501(c)(3) status if a </a:t>
            </a:r>
            <a:r>
              <a:rPr lang="en-US" sz="1800" b="1" u="sng" dirty="0">
                <a:solidFill>
                  <a:schemeClr val="tx1"/>
                </a:solidFill>
              </a:rPr>
              <a:t>substantial</a:t>
            </a:r>
            <a:r>
              <a:rPr lang="en-US" sz="1800" b="1" dirty="0">
                <a:solidFill>
                  <a:schemeClr val="tx1"/>
                </a:solidFill>
              </a:rPr>
              <a:t> part of its activities is attempting to influence legislation</a:t>
            </a:r>
            <a:r>
              <a:rPr lang="en-US" sz="1800" dirty="0">
                <a:solidFill>
                  <a:schemeClr val="tx1"/>
                </a:solidFill>
              </a:rPr>
              <a:t>” </a:t>
            </a:r>
            <a:r>
              <a:rPr lang="en-US" sz="1800" i="1" dirty="0">
                <a:solidFill>
                  <a:schemeClr val="tx1"/>
                </a:solidFill>
              </a:rPr>
              <a:t>(commonly known as lobbying).  </a:t>
            </a:r>
            <a:r>
              <a:rPr lang="en-US" sz="1800" dirty="0">
                <a:solidFill>
                  <a:schemeClr val="tx1"/>
                </a:solidFill>
              </a:rPr>
              <a:t>Section 501(c)3 allows for lobbying, provided the lobbying is not a </a:t>
            </a:r>
            <a:r>
              <a:rPr lang="en-US" sz="1800" u="sng" dirty="0">
                <a:solidFill>
                  <a:schemeClr val="tx1"/>
                </a:solidFill>
              </a:rPr>
              <a:t>substantial</a:t>
            </a:r>
            <a:r>
              <a:rPr lang="en-US" sz="1800" dirty="0">
                <a:solidFill>
                  <a:schemeClr val="tx1"/>
                </a:solidFill>
              </a:rPr>
              <a:t> part of a nonprofit’s overall activities. The limitations established under this rule are ambiguous, creating a level of uncertainty for those relying on it. </a:t>
            </a:r>
          </a:p>
          <a:p>
            <a:pPr marL="0" indent="0">
              <a:buNone/>
            </a:pPr>
            <a:endParaRPr lang="en-US" sz="800" dirty="0">
              <a:solidFill>
                <a:schemeClr val="tx1"/>
              </a:solidFill>
            </a:endParaRPr>
          </a:p>
          <a:p>
            <a:pPr marL="0" indent="0">
              <a:buNone/>
            </a:pPr>
            <a:r>
              <a:rPr lang="en-US" sz="1800" dirty="0">
                <a:solidFill>
                  <a:schemeClr val="tx1"/>
                </a:solidFill>
              </a:rPr>
              <a:t>Example: Because direct lobbying both refers to specific legislation and reflects a view on it, sending a paper to a state legislator on a general issue that does not reflect a view on specific legislation is not a direct lobbying communication. Telling your members or partners the coalition’s position on legislation and asking them to contact their legislators about it </a:t>
            </a:r>
            <a:r>
              <a:rPr lang="en-US" sz="1800" b="1" u="sng" dirty="0">
                <a:solidFill>
                  <a:srgbClr val="008080"/>
                </a:solidFill>
              </a:rPr>
              <a:t>IS</a:t>
            </a:r>
            <a:r>
              <a:rPr lang="en-US" sz="1800" dirty="0">
                <a:solidFill>
                  <a:schemeClr val="tx1"/>
                </a:solidFill>
              </a:rPr>
              <a:t> direct lobbying.   </a:t>
            </a:r>
          </a:p>
        </p:txBody>
      </p:sp>
    </p:spTree>
    <p:extLst>
      <p:ext uri="{BB962C8B-B14F-4D97-AF65-F5344CB8AC3E}">
        <p14:creationId xmlns:p14="http://schemas.microsoft.com/office/powerpoint/2010/main" val="375517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7256-3C5C-D2E5-6A9D-4492D3FC2266}"/>
              </a:ext>
            </a:extLst>
          </p:cNvPr>
          <p:cNvSpPr>
            <a:spLocks noGrp="1"/>
          </p:cNvSpPr>
          <p:nvPr>
            <p:ph type="title"/>
          </p:nvPr>
        </p:nvSpPr>
        <p:spPr>
          <a:xfrm>
            <a:off x="673942" y="715818"/>
            <a:ext cx="8100603" cy="533400"/>
          </a:xfrm>
        </p:spPr>
        <p:txBody>
          <a:bodyPr/>
          <a:lstStyle/>
          <a:p>
            <a:r>
              <a:rPr lang="en-US" dirty="0"/>
              <a:t>You’re Running a Business!</a:t>
            </a:r>
            <a:br>
              <a:rPr lang="en-US" dirty="0"/>
            </a:br>
            <a:endParaRPr lang="en-US" dirty="0"/>
          </a:p>
        </p:txBody>
      </p:sp>
      <p:sp>
        <p:nvSpPr>
          <p:cNvPr id="3" name="Content Placeholder 2">
            <a:extLst>
              <a:ext uri="{FF2B5EF4-FFF2-40B4-BE49-F238E27FC236}">
                <a16:creationId xmlns:a16="http://schemas.microsoft.com/office/drawing/2014/main" id="{8EE88729-DBC7-A2F4-9A1C-4DC9F9A0DA62}"/>
              </a:ext>
            </a:extLst>
          </p:cNvPr>
          <p:cNvSpPr>
            <a:spLocks noGrp="1"/>
          </p:cNvSpPr>
          <p:nvPr>
            <p:ph idx="1"/>
          </p:nvPr>
        </p:nvSpPr>
        <p:spPr>
          <a:xfrm>
            <a:off x="457200" y="1828800"/>
            <a:ext cx="10972800" cy="3657600"/>
          </a:xfrm>
        </p:spPr>
        <p:txBody>
          <a:bodyPr>
            <a:normAutofit/>
          </a:bodyPr>
          <a:lstStyle/>
          <a:p>
            <a:pPr marL="0" indent="0" algn="ctr">
              <a:buNone/>
            </a:pPr>
            <a:r>
              <a:rPr lang="en-US" sz="4400" dirty="0">
                <a:solidFill>
                  <a:schemeClr val="tx1"/>
                </a:solidFill>
              </a:rPr>
              <a:t>Operations</a:t>
            </a:r>
          </a:p>
          <a:p>
            <a:pPr marL="0" indent="0" algn="ctr">
              <a:buNone/>
            </a:pPr>
            <a:r>
              <a:rPr lang="en-US" sz="4400" dirty="0">
                <a:solidFill>
                  <a:schemeClr val="tx1"/>
                </a:solidFill>
              </a:rPr>
              <a:t>Marketing</a:t>
            </a:r>
          </a:p>
          <a:p>
            <a:pPr marL="0" indent="0" algn="ctr">
              <a:buNone/>
            </a:pPr>
            <a:r>
              <a:rPr lang="en-US" sz="4400" dirty="0">
                <a:solidFill>
                  <a:schemeClr val="tx1"/>
                </a:solidFill>
              </a:rPr>
              <a:t>Compliance</a:t>
            </a:r>
          </a:p>
          <a:p>
            <a:pPr marL="0" indent="0" algn="ctr">
              <a:buNone/>
            </a:pPr>
            <a:r>
              <a:rPr lang="en-US" sz="4400" dirty="0">
                <a:solidFill>
                  <a:schemeClr val="tx1"/>
                </a:solidFill>
              </a:rPr>
              <a:t>Profitability</a:t>
            </a:r>
          </a:p>
        </p:txBody>
      </p:sp>
    </p:spTree>
    <p:extLst>
      <p:ext uri="{BB962C8B-B14F-4D97-AF65-F5344CB8AC3E}">
        <p14:creationId xmlns:p14="http://schemas.microsoft.com/office/powerpoint/2010/main" val="267221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228600" y="1905000"/>
            <a:ext cx="1529882" cy="533400"/>
          </a:xfrm>
        </p:spPr>
        <p:txBody>
          <a:bodyPr anchor="ctr">
            <a:normAutofit fontScale="90000"/>
          </a:bodyPr>
          <a:lstStyle/>
          <a:p>
            <a:pPr>
              <a:lnSpc>
                <a:spcPct val="90000"/>
              </a:lnSpc>
            </a:pPr>
            <a:r>
              <a:rPr lang="en-US" sz="3000" dirty="0"/>
              <a:t>Refer to the State Leaders’ Toolkit</a:t>
            </a:r>
          </a:p>
        </p:txBody>
      </p:sp>
      <p:pic>
        <p:nvPicPr>
          <p:cNvPr id="5" name="Picture 4">
            <a:extLst>
              <a:ext uri="{FF2B5EF4-FFF2-40B4-BE49-F238E27FC236}">
                <a16:creationId xmlns:a16="http://schemas.microsoft.com/office/drawing/2014/main" id="{2C2C3A0B-8ADC-3177-8887-E5597DDE7921}"/>
              </a:ext>
            </a:extLst>
          </p:cNvPr>
          <p:cNvPicPr>
            <a:picLocks noChangeAspect="1"/>
          </p:cNvPicPr>
          <p:nvPr/>
        </p:nvPicPr>
        <p:blipFill>
          <a:blip r:embed="rId2"/>
          <a:stretch>
            <a:fillRect/>
          </a:stretch>
        </p:blipFill>
        <p:spPr>
          <a:xfrm>
            <a:off x="2100209" y="76200"/>
            <a:ext cx="9863191" cy="6858000"/>
          </a:xfrm>
          <a:prstGeom prst="rect">
            <a:avLst/>
          </a:prstGeom>
        </p:spPr>
      </p:pic>
    </p:spTree>
    <p:extLst>
      <p:ext uri="{BB962C8B-B14F-4D97-AF65-F5344CB8AC3E}">
        <p14:creationId xmlns:p14="http://schemas.microsoft.com/office/powerpoint/2010/main" val="48721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636997" y="381000"/>
            <a:ext cx="8100603" cy="533400"/>
          </a:xfrm>
        </p:spPr>
        <p:txBody>
          <a:bodyPr anchor="ctr">
            <a:normAutofit/>
          </a:bodyPr>
          <a:lstStyle/>
          <a:p>
            <a:pPr>
              <a:lnSpc>
                <a:spcPct val="90000"/>
              </a:lnSpc>
            </a:pPr>
            <a:endParaRPr lang="en-US" sz="3000" dirty="0"/>
          </a:p>
        </p:txBody>
      </p:sp>
      <p:pic>
        <p:nvPicPr>
          <p:cNvPr id="4" name="Picture 3" descr="A screenshot of a computer&#10;&#10;Description automatically generated">
            <a:extLst>
              <a:ext uri="{FF2B5EF4-FFF2-40B4-BE49-F238E27FC236}">
                <a16:creationId xmlns:a16="http://schemas.microsoft.com/office/drawing/2014/main" id="{9840310F-049D-8FA6-4E85-14B3B82A3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12598400" cy="7086600"/>
          </a:xfrm>
          <a:prstGeom prst="rect">
            <a:avLst/>
          </a:prstGeom>
        </p:spPr>
      </p:pic>
    </p:spTree>
    <p:extLst>
      <p:ext uri="{BB962C8B-B14F-4D97-AF65-F5344CB8AC3E}">
        <p14:creationId xmlns:p14="http://schemas.microsoft.com/office/powerpoint/2010/main" val="37481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636997" y="381000"/>
            <a:ext cx="8100603" cy="533400"/>
          </a:xfrm>
        </p:spPr>
        <p:txBody>
          <a:bodyPr anchor="ctr">
            <a:normAutofit/>
          </a:bodyPr>
          <a:lstStyle/>
          <a:p>
            <a:pPr>
              <a:lnSpc>
                <a:spcPct val="90000"/>
              </a:lnSpc>
            </a:pPr>
            <a:endParaRPr lang="en-US" sz="3000" dirty="0"/>
          </a:p>
        </p:txBody>
      </p:sp>
      <p:pic>
        <p:nvPicPr>
          <p:cNvPr id="4" name="Picture 3" descr="Graphical user interface, application&#10;&#10;Description automatically generated">
            <a:extLst>
              <a:ext uri="{FF2B5EF4-FFF2-40B4-BE49-F238E27FC236}">
                <a16:creationId xmlns:a16="http://schemas.microsoft.com/office/drawing/2014/main" id="{5E98045D-B148-C707-2E9D-199FA2C13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95344"/>
            <a:ext cx="6667500" cy="5334000"/>
          </a:xfrm>
          <a:prstGeom prst="rect">
            <a:avLst/>
          </a:prstGeom>
        </p:spPr>
      </p:pic>
    </p:spTree>
    <p:extLst>
      <p:ext uri="{BB962C8B-B14F-4D97-AF65-F5344CB8AC3E}">
        <p14:creationId xmlns:p14="http://schemas.microsoft.com/office/powerpoint/2010/main" val="333380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7539FB-C99E-10DE-032F-D43DB0AC4E92}"/>
              </a:ext>
            </a:extLst>
          </p:cNvPr>
          <p:cNvSpPr>
            <a:spLocks noGrp="1"/>
          </p:cNvSpPr>
          <p:nvPr>
            <p:ph type="title"/>
          </p:nvPr>
        </p:nvSpPr>
        <p:spPr>
          <a:xfrm>
            <a:off x="636997" y="381000"/>
            <a:ext cx="8100603" cy="533400"/>
          </a:xfrm>
        </p:spPr>
        <p:txBody>
          <a:bodyPr/>
          <a:lstStyle/>
          <a:p>
            <a:endParaRPr lang="en-US"/>
          </a:p>
        </p:txBody>
      </p:sp>
      <p:pic>
        <p:nvPicPr>
          <p:cNvPr id="6" name="Picture 5" descr="Text&#10;&#10;Description automatically generated with low confidence">
            <a:extLst>
              <a:ext uri="{FF2B5EF4-FFF2-40B4-BE49-F238E27FC236}">
                <a16:creationId xmlns:a16="http://schemas.microsoft.com/office/drawing/2014/main" id="{000B09C8-85E7-373C-C0A7-745C4AAE57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238" b="22503"/>
          <a:stretch/>
        </p:blipFill>
        <p:spPr>
          <a:xfrm>
            <a:off x="81643" y="228600"/>
            <a:ext cx="12028714" cy="4953000"/>
          </a:xfrm>
          <a:prstGeom prst="rect">
            <a:avLst/>
          </a:prstGeom>
          <a:noFill/>
        </p:spPr>
      </p:pic>
    </p:spTree>
    <p:extLst>
      <p:ext uri="{BB962C8B-B14F-4D97-AF65-F5344CB8AC3E}">
        <p14:creationId xmlns:p14="http://schemas.microsoft.com/office/powerpoint/2010/main" val="359202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F721-8432-4519-93DF-71EF31E2BCD4}"/>
              </a:ext>
            </a:extLst>
          </p:cNvPr>
          <p:cNvSpPr>
            <a:spLocks noGrp="1"/>
          </p:cNvSpPr>
          <p:nvPr>
            <p:ph type="title"/>
          </p:nvPr>
        </p:nvSpPr>
        <p:spPr>
          <a:xfrm>
            <a:off x="914400" y="4191000"/>
            <a:ext cx="10363200" cy="1600200"/>
          </a:xfrm>
        </p:spPr>
        <p:txBody>
          <a:bodyPr/>
          <a:lstStyle/>
          <a:p>
            <a:pPr algn="ctr"/>
            <a:r>
              <a:rPr lang="en-US" sz="5400" dirty="0"/>
              <a:t>Bylaws / Affiliation Agreements</a:t>
            </a:r>
            <a:br>
              <a:rPr lang="en-US" sz="5400" dirty="0"/>
            </a:br>
            <a:r>
              <a:rPr lang="en-US" sz="5400" dirty="0"/>
              <a:t>Conflict of Interest Policies </a:t>
            </a:r>
            <a:br>
              <a:rPr lang="en-US" sz="5400" dirty="0"/>
            </a:br>
            <a:r>
              <a:rPr lang="en-US" sz="5400" dirty="0"/>
              <a:t>990’s</a:t>
            </a:r>
            <a:br>
              <a:rPr lang="en-US" sz="5400" dirty="0"/>
            </a:br>
            <a:r>
              <a:rPr lang="en-US" sz="5400" dirty="0"/>
              <a:t>State and Local Filings</a:t>
            </a:r>
            <a:br>
              <a:rPr lang="en-US" sz="5400" dirty="0"/>
            </a:br>
            <a:r>
              <a:rPr lang="en-US" sz="5400" dirty="0"/>
              <a:t>Money Matters</a:t>
            </a:r>
            <a:br>
              <a:rPr lang="en-US" sz="5400" dirty="0"/>
            </a:br>
            <a:br>
              <a:rPr lang="en-US" sz="7200" dirty="0"/>
            </a:br>
            <a:endParaRPr lang="en-US" sz="7200" dirty="0"/>
          </a:p>
        </p:txBody>
      </p:sp>
      <p:sp>
        <p:nvSpPr>
          <p:cNvPr id="4" name="TextBox 3">
            <a:extLst>
              <a:ext uri="{FF2B5EF4-FFF2-40B4-BE49-F238E27FC236}">
                <a16:creationId xmlns:a16="http://schemas.microsoft.com/office/drawing/2014/main" id="{F7F6E668-8A03-4872-80A0-9675D2B9D2CA}"/>
              </a:ext>
            </a:extLst>
          </p:cNvPr>
          <p:cNvSpPr txBox="1"/>
          <p:nvPr/>
        </p:nvSpPr>
        <p:spPr>
          <a:xfrm>
            <a:off x="762000" y="381000"/>
            <a:ext cx="9372600" cy="1015663"/>
          </a:xfrm>
          <a:prstGeom prst="rect">
            <a:avLst/>
          </a:prstGeom>
          <a:noFill/>
        </p:spPr>
        <p:txBody>
          <a:bodyPr wrap="square">
            <a:spAutoFit/>
          </a:bodyPr>
          <a:lstStyle/>
          <a:p>
            <a:r>
              <a:rPr lang="en-US" sz="6000" b="1" dirty="0">
                <a:solidFill>
                  <a:srgbClr val="008080"/>
                </a:solidFill>
                <a:latin typeface="+mj-lt"/>
              </a:rPr>
              <a:t>Organizational Essentials</a:t>
            </a:r>
          </a:p>
        </p:txBody>
      </p:sp>
    </p:spTree>
    <p:extLst>
      <p:ext uri="{BB962C8B-B14F-4D97-AF65-F5344CB8AC3E}">
        <p14:creationId xmlns:p14="http://schemas.microsoft.com/office/powerpoint/2010/main" val="240401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457200" y="647700"/>
            <a:ext cx="8100603" cy="533400"/>
          </a:xfrm>
        </p:spPr>
        <p:txBody>
          <a:bodyPr/>
          <a:lstStyle/>
          <a:p>
            <a:r>
              <a:rPr lang="en-US" dirty="0"/>
              <a:t>Bylaws</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0" y="1752600"/>
            <a:ext cx="11174003" cy="4191000"/>
          </a:xfrm>
        </p:spPr>
        <p:txBody>
          <a:bodyPr>
            <a:noAutofit/>
          </a:bodyPr>
          <a:lstStyle/>
          <a:p>
            <a:r>
              <a:rPr lang="en-US" sz="2200" dirty="0">
                <a:solidFill>
                  <a:schemeClr val="tx1"/>
                </a:solidFill>
              </a:rPr>
              <a:t>State laws may have various requirements such as how many board members the board must have and other specifics. These are bases that must be covered. </a:t>
            </a:r>
          </a:p>
          <a:p>
            <a:endParaRPr lang="en-US" sz="1600" dirty="0">
              <a:solidFill>
                <a:schemeClr val="tx1"/>
              </a:solidFill>
            </a:endParaRPr>
          </a:p>
          <a:p>
            <a:r>
              <a:rPr lang="en-US" sz="2200" dirty="0">
                <a:solidFill>
                  <a:schemeClr val="tx1"/>
                </a:solidFill>
              </a:rPr>
              <a:t>Bylaws should include the most fundamental rules only. Boards can make amendments to the bylaws as needed.  Things that are apt to change are better written as policies. </a:t>
            </a:r>
          </a:p>
          <a:p>
            <a:endParaRPr lang="en-US" sz="1600" dirty="0">
              <a:solidFill>
                <a:schemeClr val="tx1"/>
              </a:solidFill>
            </a:endParaRPr>
          </a:p>
          <a:p>
            <a:r>
              <a:rPr lang="en-US" sz="2200" dirty="0">
                <a:solidFill>
                  <a:schemeClr val="tx1"/>
                </a:solidFill>
              </a:rPr>
              <a:t>Nonprofits must have a dissolution clause in the bylaws according to legal requirements. Because nonprofits are required to re-invest monies back into their charities to maintain tax-exempt status, if the organization ever dissolves, there are specific rules for how they can distribute their assets.</a:t>
            </a:r>
          </a:p>
        </p:txBody>
      </p:sp>
    </p:spTree>
    <p:extLst>
      <p:ext uri="{BB962C8B-B14F-4D97-AF65-F5344CB8AC3E}">
        <p14:creationId xmlns:p14="http://schemas.microsoft.com/office/powerpoint/2010/main" val="3229661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457200" y="647700"/>
            <a:ext cx="8100603" cy="533400"/>
          </a:xfrm>
        </p:spPr>
        <p:txBody>
          <a:bodyPr/>
          <a:lstStyle/>
          <a:p>
            <a:r>
              <a:rPr lang="en-US" dirty="0"/>
              <a:t>Bylaws </a:t>
            </a:r>
            <a:r>
              <a:rPr lang="en-US" sz="3200" b="0" i="1" dirty="0"/>
              <a:t>(cont.)</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0" y="1752600"/>
            <a:ext cx="11174003" cy="4191000"/>
          </a:xfrm>
        </p:spPr>
        <p:txBody>
          <a:bodyPr>
            <a:noAutofit/>
          </a:bodyPr>
          <a:lstStyle/>
          <a:p>
            <a:r>
              <a:rPr lang="en-US" sz="2200" dirty="0">
                <a:solidFill>
                  <a:schemeClr val="tx1"/>
                </a:solidFill>
              </a:rPr>
              <a:t>Bylaws are the main governance documents for the organization.  Directors should also be aware of their legal duties and responsibilities and that they can be held personally liable for not following the bylaws. </a:t>
            </a:r>
          </a:p>
          <a:p>
            <a:endParaRPr lang="en-US" sz="800" dirty="0">
              <a:solidFill>
                <a:schemeClr val="tx1"/>
              </a:solidFill>
            </a:endParaRPr>
          </a:p>
          <a:p>
            <a:r>
              <a:rPr lang="en-US" sz="2200" dirty="0">
                <a:solidFill>
                  <a:schemeClr val="tx1"/>
                </a:solidFill>
              </a:rPr>
              <a:t>The bylaws serve as a sort of handbook for nonprofit board directors. The bylaws outline how the organization will be run and serve as a guide for the board as they take actions and make decisions. When questions arise, the bylaws can be extremely helpful in preventing or resolving disagreements. </a:t>
            </a:r>
          </a:p>
          <a:p>
            <a:pPr marL="0" indent="0">
              <a:buNone/>
            </a:pPr>
            <a:endParaRPr lang="en-US" sz="800" dirty="0">
              <a:solidFill>
                <a:schemeClr val="tx1"/>
              </a:solidFill>
            </a:endParaRPr>
          </a:p>
          <a:p>
            <a:r>
              <a:rPr lang="en-US" sz="2200" b="1" dirty="0">
                <a:solidFill>
                  <a:schemeClr val="tx1"/>
                </a:solidFill>
              </a:rPr>
              <a:t>Nonprofit organizations should review their bylaws at least every </a:t>
            </a:r>
            <a:r>
              <a:rPr lang="en-US" sz="2200" b="1" dirty="0">
                <a:solidFill>
                  <a:srgbClr val="008080"/>
                </a:solidFill>
              </a:rPr>
              <a:t>two years </a:t>
            </a:r>
            <a:r>
              <a:rPr lang="en-US" sz="2200" b="1" dirty="0">
                <a:solidFill>
                  <a:schemeClr val="tx1"/>
                </a:solidFill>
              </a:rPr>
              <a:t>to ensure that the information they are putting on IRS Form 990 is accurate.  </a:t>
            </a:r>
          </a:p>
        </p:txBody>
      </p:sp>
    </p:spTree>
    <p:extLst>
      <p:ext uri="{BB962C8B-B14F-4D97-AF65-F5344CB8AC3E}">
        <p14:creationId xmlns:p14="http://schemas.microsoft.com/office/powerpoint/2010/main" val="246549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324074" y="1085696"/>
            <a:ext cx="8100603" cy="130873"/>
          </a:xfrm>
        </p:spPr>
        <p:txBody>
          <a:bodyPr/>
          <a:lstStyle/>
          <a:p>
            <a:r>
              <a:rPr lang="en-US" dirty="0"/>
              <a:t>Conflict of Interest Policy</a:t>
            </a:r>
            <a:br>
              <a:rPr lang="en-US" dirty="0"/>
            </a:br>
            <a:endParaRPr lang="en-US" dirty="0"/>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324074" y="2594403"/>
            <a:ext cx="11049000" cy="4191000"/>
          </a:xfrm>
        </p:spPr>
        <p:txBody>
          <a:bodyPr>
            <a:noAutofit/>
          </a:bodyPr>
          <a:lstStyle/>
          <a:p>
            <a:r>
              <a:rPr lang="en-US" sz="2000" dirty="0">
                <a:solidFill>
                  <a:schemeClr val="tx1"/>
                </a:solidFill>
                <a:latin typeface="+mn-lt"/>
              </a:rPr>
              <a:t>Beyond including those two basic directives, each nonprofit needs to determine how the board will manage the conflict.</a:t>
            </a:r>
          </a:p>
          <a:p>
            <a:pPr marL="0" indent="0">
              <a:buNone/>
            </a:pPr>
            <a:endParaRPr lang="en-US" sz="800" dirty="0">
              <a:solidFill>
                <a:schemeClr val="tx1"/>
              </a:solidFill>
              <a:latin typeface="+mn-lt"/>
            </a:endParaRPr>
          </a:p>
          <a:p>
            <a:r>
              <a:rPr lang="en-US" sz="2000" dirty="0">
                <a:solidFill>
                  <a:schemeClr val="tx1"/>
                </a:solidFill>
                <a:latin typeface="+mn-lt"/>
              </a:rPr>
              <a:t>Keep in mind that the IRS Form 990 asks not only about whether the nonprofit has a written policy on conflicts of interest, but also about the process that the nonprofit uses to manage conflicts, as well as how the nonprofit determines whether board members have conflicting interests. </a:t>
            </a:r>
          </a:p>
          <a:p>
            <a:endParaRPr lang="en-US" sz="800" dirty="0">
              <a:solidFill>
                <a:schemeClr val="tx1"/>
              </a:solidFill>
              <a:latin typeface="+mn-lt"/>
            </a:endParaRPr>
          </a:p>
          <a:p>
            <a:r>
              <a:rPr kumimoji="0" lang="en-US" sz="2000" b="0" i="0" u="none" strike="noStrike" kern="1200" cap="none" spc="0" normalizeH="0" baseline="0" noProof="0" dirty="0">
                <a:ln>
                  <a:noFill/>
                </a:ln>
                <a:solidFill>
                  <a:prstClr val="black"/>
                </a:solidFill>
                <a:effectLst/>
                <a:uLnTx/>
                <a:uFillTx/>
                <a:latin typeface="+mn-lt"/>
              </a:rPr>
              <a:t>Some state laws governing nonprofit corporations include provisions describing what must be included in a </a:t>
            </a:r>
            <a:r>
              <a:rPr lang="en-US" sz="2000" dirty="0">
                <a:solidFill>
                  <a:prstClr val="black"/>
                </a:solidFill>
                <a:latin typeface="+mn-lt"/>
              </a:rPr>
              <a:t>nonprofit</a:t>
            </a:r>
            <a:r>
              <a:rPr kumimoji="0" lang="en-US" sz="2000" b="0" i="0" u="none" strike="noStrike" kern="1200" cap="none" spc="0" normalizeH="0" baseline="0" noProof="0" dirty="0">
                <a:ln>
                  <a:noFill/>
                </a:ln>
                <a:solidFill>
                  <a:prstClr val="black"/>
                </a:solidFill>
                <a:effectLst/>
                <a:uLnTx/>
                <a:uFillTx/>
                <a:latin typeface="+mn-lt"/>
              </a:rPr>
              <a:t>'s conflict of interest policy.</a:t>
            </a:r>
            <a:endParaRPr lang="en-US" sz="2000" dirty="0">
              <a:solidFill>
                <a:schemeClr val="tx1"/>
              </a:solidFill>
              <a:latin typeface="+mn-lt"/>
            </a:endParaRPr>
          </a:p>
        </p:txBody>
      </p:sp>
      <p:sp>
        <p:nvSpPr>
          <p:cNvPr id="4" name="TextBox 3">
            <a:extLst>
              <a:ext uri="{FF2B5EF4-FFF2-40B4-BE49-F238E27FC236}">
                <a16:creationId xmlns:a16="http://schemas.microsoft.com/office/drawing/2014/main" id="{92C66784-A235-4773-B125-0AB7AA0F06C5}"/>
              </a:ext>
            </a:extLst>
          </p:cNvPr>
          <p:cNvSpPr txBox="1"/>
          <p:nvPr/>
        </p:nvSpPr>
        <p:spPr>
          <a:xfrm>
            <a:off x="1905000" y="1066800"/>
            <a:ext cx="914400" cy="914400"/>
          </a:xfrm>
          <a:prstGeom prst="rect">
            <a:avLst/>
          </a:prstGeom>
        </p:spPr>
        <p:txBody>
          <a:bodyPr vert="horz" wrap="none" lIns="91440" tIns="45720" rIns="91440" bIns="45720" rtlCol="0" anchor="ctr">
            <a:noAutofit/>
          </a:bodyPr>
          <a:lstStyle/>
          <a:p>
            <a:endParaRPr lang="en-US" sz="3600" b="0" i="0" dirty="0">
              <a:solidFill>
                <a:srgbClr val="235BA8"/>
              </a:solidFill>
            </a:endParaRPr>
          </a:p>
        </p:txBody>
      </p:sp>
      <p:sp>
        <p:nvSpPr>
          <p:cNvPr id="5" name="TextBox 4">
            <a:extLst>
              <a:ext uri="{FF2B5EF4-FFF2-40B4-BE49-F238E27FC236}">
                <a16:creationId xmlns:a16="http://schemas.microsoft.com/office/drawing/2014/main" id="{3704A9AA-1A07-44F9-9B3C-15A95F49FC7B}"/>
              </a:ext>
            </a:extLst>
          </p:cNvPr>
          <p:cNvSpPr txBox="1"/>
          <p:nvPr/>
        </p:nvSpPr>
        <p:spPr>
          <a:xfrm>
            <a:off x="2438400" y="1752600"/>
            <a:ext cx="914400" cy="914400"/>
          </a:xfrm>
          <a:prstGeom prst="rect">
            <a:avLst/>
          </a:prstGeom>
        </p:spPr>
        <p:txBody>
          <a:bodyPr vert="horz" wrap="none" lIns="91440" tIns="45720" rIns="91440" bIns="45720" rtlCol="0" anchor="ctr">
            <a:noAutofit/>
          </a:bodyPr>
          <a:lstStyle/>
          <a:p>
            <a:endParaRPr lang="en-US" sz="3600" b="0" i="0" dirty="0">
              <a:solidFill>
                <a:srgbClr val="235BA8"/>
              </a:solidFill>
            </a:endParaRPr>
          </a:p>
        </p:txBody>
      </p:sp>
      <p:sp>
        <p:nvSpPr>
          <p:cNvPr id="7" name="TextBox 6">
            <a:extLst>
              <a:ext uri="{FF2B5EF4-FFF2-40B4-BE49-F238E27FC236}">
                <a16:creationId xmlns:a16="http://schemas.microsoft.com/office/drawing/2014/main" id="{447383E3-63B3-4360-BC26-18972A1DE92F}"/>
              </a:ext>
            </a:extLst>
          </p:cNvPr>
          <p:cNvSpPr txBox="1"/>
          <p:nvPr/>
        </p:nvSpPr>
        <p:spPr>
          <a:xfrm>
            <a:off x="457200" y="1370755"/>
            <a:ext cx="8686800" cy="923330"/>
          </a:xfrm>
          <a:prstGeom prst="rect">
            <a:avLst/>
          </a:prstGeom>
          <a:solidFill>
            <a:srgbClr val="FFFFCC"/>
          </a:solidFill>
          <a:ln>
            <a:solidFill>
              <a:schemeClr val="accent1"/>
            </a:solidFill>
          </a:ln>
        </p:spPr>
        <p:txBody>
          <a:bodyPr wrap="square">
            <a:spAutoFit/>
          </a:bodyPr>
          <a:lstStyle/>
          <a:p>
            <a:pPr marL="0" indent="0">
              <a:buNone/>
            </a:pPr>
            <a:r>
              <a:rPr lang="en-US" sz="1800" b="1" dirty="0"/>
              <a:t>A policy on conflicts of interest should (a) require those with a conflict </a:t>
            </a:r>
          </a:p>
          <a:p>
            <a:pPr marL="0" indent="0">
              <a:buNone/>
            </a:pPr>
            <a:r>
              <a:rPr lang="en-US" sz="1800" i="1" dirty="0"/>
              <a:t>(or who think they may have a conflict) </a:t>
            </a:r>
            <a:r>
              <a:rPr lang="en-US" sz="1800" b="1" dirty="0"/>
              <a:t>to disclose the conflict / potential conflict, and (b) prohibit interested board members from voting on any matter in which there is a conflict. </a:t>
            </a:r>
            <a:endParaRPr lang="en-US" sz="1200" b="1" dirty="0"/>
          </a:p>
        </p:txBody>
      </p:sp>
    </p:spTree>
    <p:extLst>
      <p:ext uri="{BB962C8B-B14F-4D97-AF65-F5344CB8AC3E}">
        <p14:creationId xmlns:p14="http://schemas.microsoft.com/office/powerpoint/2010/main" val="348996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p:txBody>
          <a:bodyPr/>
          <a:lstStyle/>
          <a:p>
            <a:r>
              <a:rPr lang="en-US" dirty="0"/>
              <a:t>990’s</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228600" y="1752600"/>
            <a:ext cx="11184761" cy="4191000"/>
          </a:xfrm>
        </p:spPr>
        <p:txBody>
          <a:bodyPr>
            <a:noAutofit/>
          </a:bodyPr>
          <a:lstStyle/>
          <a:p>
            <a:pPr marL="0" indent="0">
              <a:buNone/>
            </a:pPr>
            <a:r>
              <a:rPr lang="en-US" sz="2200" dirty="0">
                <a:solidFill>
                  <a:schemeClr val="tx1"/>
                </a:solidFill>
              </a:rPr>
              <a:t>The Pension Protection Act of 2006 added a new law that provides for automatic revocation of an organization's tax-exempt status if it fails to file a required annual information return for </a:t>
            </a:r>
            <a:r>
              <a:rPr lang="en-US" sz="2200" b="1" dirty="0">
                <a:solidFill>
                  <a:schemeClr val="tx1"/>
                </a:solidFill>
              </a:rPr>
              <a:t>three consecutive years.</a:t>
            </a:r>
          </a:p>
          <a:p>
            <a:pPr marL="0" indent="0">
              <a:buNone/>
            </a:pPr>
            <a:endParaRPr lang="en-US" sz="2200" dirty="0">
              <a:solidFill>
                <a:schemeClr val="tx1"/>
              </a:solidFill>
            </a:endParaRPr>
          </a:p>
        </p:txBody>
      </p:sp>
      <p:graphicFrame>
        <p:nvGraphicFramePr>
          <p:cNvPr id="4" name="Table 3">
            <a:extLst>
              <a:ext uri="{FF2B5EF4-FFF2-40B4-BE49-F238E27FC236}">
                <a16:creationId xmlns:a16="http://schemas.microsoft.com/office/drawing/2014/main" id="{AFF95B70-D5EA-4B93-8D6A-2C153835C4B9}"/>
              </a:ext>
            </a:extLst>
          </p:cNvPr>
          <p:cNvGraphicFramePr>
            <a:graphicFrameLocks noGrp="1"/>
          </p:cNvGraphicFramePr>
          <p:nvPr>
            <p:extLst>
              <p:ext uri="{D42A27DB-BD31-4B8C-83A1-F6EECF244321}">
                <p14:modId xmlns:p14="http://schemas.microsoft.com/office/powerpoint/2010/main" val="761087181"/>
              </p:ext>
            </p:extLst>
          </p:nvPr>
        </p:nvGraphicFramePr>
        <p:xfrm>
          <a:off x="1402080" y="2971800"/>
          <a:ext cx="9116603" cy="2548128"/>
        </p:xfrm>
        <a:graphic>
          <a:graphicData uri="http://schemas.openxmlformats.org/drawingml/2006/table">
            <a:tbl>
              <a:tblPr/>
              <a:tblGrid>
                <a:gridCol w="4008120">
                  <a:extLst>
                    <a:ext uri="{9D8B030D-6E8A-4147-A177-3AD203B41FA5}">
                      <a16:colId xmlns:a16="http://schemas.microsoft.com/office/drawing/2014/main" val="465441469"/>
                    </a:ext>
                  </a:extLst>
                </a:gridCol>
                <a:gridCol w="2069615">
                  <a:extLst>
                    <a:ext uri="{9D8B030D-6E8A-4147-A177-3AD203B41FA5}">
                      <a16:colId xmlns:a16="http://schemas.microsoft.com/office/drawing/2014/main" val="1575086897"/>
                    </a:ext>
                  </a:extLst>
                </a:gridCol>
                <a:gridCol w="3038868">
                  <a:extLst>
                    <a:ext uri="{9D8B030D-6E8A-4147-A177-3AD203B41FA5}">
                      <a16:colId xmlns:a16="http://schemas.microsoft.com/office/drawing/2014/main" val="252032139"/>
                    </a:ext>
                  </a:extLst>
                </a:gridCol>
              </a:tblGrid>
              <a:tr h="845527">
                <a:tc>
                  <a:txBody>
                    <a:bodyPr/>
                    <a:lstStyle/>
                    <a:p>
                      <a:pPr fontAlgn="t"/>
                      <a:r>
                        <a:rPr lang="en-US" sz="1400" dirty="0">
                          <a:effectLst/>
                        </a:rPr>
                        <a:t>Gross receipts normally ≤ $50,000</a:t>
                      </a:r>
                      <a:br>
                        <a:rPr lang="en-US" sz="1400" dirty="0">
                          <a:effectLst/>
                        </a:rPr>
                      </a:br>
                      <a:r>
                        <a:rPr lang="en-US" sz="1400" b="1" dirty="0">
                          <a:effectLst/>
                        </a:rPr>
                        <a:t>Note</a:t>
                      </a:r>
                      <a:r>
                        <a:rPr lang="en-US" sz="1400" dirty="0">
                          <a:effectLst/>
                        </a:rPr>
                        <a:t>: Organizations </a:t>
                      </a:r>
                      <a:r>
                        <a:rPr lang="en-US" sz="1400" u="sng" dirty="0">
                          <a:solidFill>
                            <a:srgbClr val="00599C"/>
                          </a:solidFill>
                          <a:effectLst/>
                          <a:hlinkClick r:id="rId2" tooltip="Form 990 N e Postcard Organizations Not Permitted to File"/>
                        </a:rPr>
                        <a:t>eligible</a:t>
                      </a:r>
                      <a:r>
                        <a:rPr lang="en-US" sz="1400" dirty="0">
                          <a:effectLst/>
                        </a:rPr>
                        <a:t> to file the </a:t>
                      </a:r>
                      <a:r>
                        <a:rPr lang="en-US" sz="1400" i="1" dirty="0">
                          <a:effectLst/>
                        </a:rPr>
                        <a:t>e-Postcard</a:t>
                      </a:r>
                      <a:r>
                        <a:rPr lang="en-US" sz="1400" dirty="0">
                          <a:effectLst/>
                        </a:rPr>
                        <a:t> </a:t>
                      </a:r>
                      <a:r>
                        <a:rPr lang="en-US" sz="1400" u="sng" dirty="0">
                          <a:solidFill>
                            <a:srgbClr val="00599C"/>
                          </a:solidFill>
                          <a:effectLst/>
                          <a:hlinkClick r:id="rId3" tooltip="Annual Electronic Notice (Form 990-N) for Small Organizations FAQs: Who Must File"/>
                        </a:rPr>
                        <a:t>may choose to file a full return</a:t>
                      </a:r>
                      <a:endParaRPr lang="en-US" sz="1400" dirty="0">
                        <a:effectLst/>
                      </a:endParaRP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u="sng">
                          <a:solidFill>
                            <a:srgbClr val="00599C"/>
                          </a:solidFill>
                          <a:effectLst/>
                          <a:hlinkClick r:id="rId4" tooltip="Annual Electronic Filing Requirement for Small Exempt Organizations — Form 990-N (e-Postcard)"/>
                        </a:rPr>
                        <a:t>990-N</a:t>
                      </a:r>
                      <a:endParaRPr lang="en-US" sz="1400">
                        <a:effectLst/>
                      </a:endParaRP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a:effectLst/>
                        </a:rPr>
                        <a:t> </a:t>
                      </a:r>
                      <a:r>
                        <a:rPr lang="en-US" sz="1400" u="sng">
                          <a:solidFill>
                            <a:srgbClr val="00599C"/>
                          </a:solidFill>
                          <a:effectLst/>
                          <a:hlinkClick r:id="rId5" tooltip="User Guide for Form 990-N"/>
                        </a:rPr>
                        <a:t>User Guide for Form 990-N </a:t>
                      </a:r>
                      <a:r>
                        <a:rPr lang="en-US" sz="1400" b="1" i="0" u="none" strike="noStrike" cap="all">
                          <a:solidFill>
                            <a:srgbClr val="00599C"/>
                          </a:solidFill>
                          <a:effectLst/>
                          <a:latin typeface="source sans pro" panose="020B0503030403020204" pitchFamily="34" charset="0"/>
                          <a:hlinkClick r:id="rId5" tooltip="User Guide for Form 990-N"/>
                        </a:rPr>
                        <a:t>PDF</a:t>
                      </a:r>
                      <a:endParaRPr lang="en-US" sz="1400">
                        <a:effectLst/>
                      </a:endParaRP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0855362"/>
                  </a:ext>
                </a:extLst>
              </a:tr>
              <a:tr h="657958">
                <a:tc>
                  <a:txBody>
                    <a:bodyPr/>
                    <a:lstStyle/>
                    <a:p>
                      <a:pPr fontAlgn="t"/>
                      <a:r>
                        <a:rPr lang="en-US" sz="1400">
                          <a:effectLst/>
                        </a:rPr>
                        <a:t>Gross receipts &lt; $200,000, and</a:t>
                      </a:r>
                      <a:br>
                        <a:rPr lang="en-US" sz="1400">
                          <a:effectLst/>
                        </a:rPr>
                      </a:br>
                      <a:r>
                        <a:rPr lang="en-US" sz="1400">
                          <a:effectLst/>
                        </a:rPr>
                        <a:t>Total assets &lt; $500,000</a:t>
                      </a: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u="sng">
                          <a:solidFill>
                            <a:srgbClr val="00599C"/>
                          </a:solidFill>
                          <a:effectLst/>
                          <a:hlinkClick r:id="rId6" tooltip="2016 Form 990-EZ                         (PDF) 1"/>
                        </a:rPr>
                        <a:t>990-EZ </a:t>
                      </a:r>
                      <a:r>
                        <a:rPr lang="en-US" sz="1400" b="1" i="0" u="none" strike="noStrike" cap="all">
                          <a:solidFill>
                            <a:srgbClr val="00599C"/>
                          </a:solidFill>
                          <a:effectLst/>
                          <a:latin typeface="source sans pro" panose="020B0503030403020204" pitchFamily="34" charset="0"/>
                          <a:hlinkClick r:id="rId6" tooltip="2016 Form 990-EZ                         (PDF) 1"/>
                        </a:rPr>
                        <a:t>PDF</a:t>
                      </a:r>
                      <a:endParaRPr lang="en-US" sz="1400">
                        <a:effectLst/>
                      </a:endParaRPr>
                    </a:p>
                    <a:p>
                      <a:pPr algn="ctr" fontAlgn="t"/>
                      <a:r>
                        <a:rPr lang="en-US" sz="1400">
                          <a:effectLst/>
                        </a:rPr>
                        <a:t>or </a:t>
                      </a:r>
                      <a:r>
                        <a:rPr lang="en-US" sz="1400" u="sng">
                          <a:solidFill>
                            <a:srgbClr val="00599C"/>
                          </a:solidFill>
                          <a:effectLst/>
                          <a:hlinkClick r:id="rId7" tooltip="2016 Form 990                            (PDF) 1"/>
                        </a:rPr>
                        <a:t>990 </a:t>
                      </a:r>
                      <a:r>
                        <a:rPr lang="en-US" sz="1400" b="1" i="0" u="none" strike="noStrike" cap="all">
                          <a:solidFill>
                            <a:srgbClr val="00599C"/>
                          </a:solidFill>
                          <a:effectLst/>
                          <a:latin typeface="source sans pro" panose="020B0503030403020204" pitchFamily="34" charset="0"/>
                          <a:hlinkClick r:id="rId7" tooltip="2016 Form 990                            (PDF) 1"/>
                        </a:rPr>
                        <a:t>PDF</a:t>
                      </a:r>
                      <a:endParaRPr lang="en-US" sz="1400">
                        <a:effectLst/>
                      </a:endParaRP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u="sng">
                          <a:solidFill>
                            <a:srgbClr val="00599C"/>
                          </a:solidFill>
                          <a:effectLst/>
                          <a:hlinkClick r:id="rId8"/>
                        </a:rPr>
                        <a:t>Instructions </a:t>
                      </a:r>
                      <a:r>
                        <a:rPr lang="en-US" sz="1400" b="1" i="0" u="none" strike="noStrike" cap="all">
                          <a:solidFill>
                            <a:srgbClr val="00599C"/>
                          </a:solidFill>
                          <a:effectLst/>
                          <a:latin typeface="source sans pro" panose="020B0503030403020204" pitchFamily="34" charset="0"/>
                          <a:hlinkClick r:id="rId8"/>
                        </a:rPr>
                        <a:t>PDF</a:t>
                      </a:r>
                      <a:endParaRPr lang="en-US" sz="1400">
                        <a:effectLst/>
                      </a:endParaRP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23825255"/>
                  </a:ext>
                </a:extLst>
              </a:tr>
              <a:tr h="657958">
                <a:tc>
                  <a:txBody>
                    <a:bodyPr/>
                    <a:lstStyle/>
                    <a:p>
                      <a:pPr fontAlgn="t"/>
                      <a:r>
                        <a:rPr lang="en-US" sz="1400">
                          <a:effectLst/>
                        </a:rPr>
                        <a:t>Gross receipts ≥ $200,000, or</a:t>
                      </a:r>
                      <a:br>
                        <a:rPr lang="en-US" sz="1400">
                          <a:effectLst/>
                        </a:rPr>
                      </a:br>
                      <a:r>
                        <a:rPr lang="en-US" sz="1400">
                          <a:effectLst/>
                        </a:rPr>
                        <a:t>Total assets ≥ $500,000</a:t>
                      </a: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u="sng">
                          <a:solidFill>
                            <a:srgbClr val="00599C"/>
                          </a:solidFill>
                          <a:effectLst/>
                          <a:hlinkClick r:id="rId7" tooltip="2016 Form 990                            (PDF) 1"/>
                        </a:rPr>
                        <a:t>990 </a:t>
                      </a:r>
                      <a:r>
                        <a:rPr lang="en-US" sz="1400" b="1" i="0" u="none" strike="noStrike" cap="all">
                          <a:solidFill>
                            <a:srgbClr val="00599C"/>
                          </a:solidFill>
                          <a:effectLst/>
                          <a:latin typeface="source sans pro" panose="020B0503030403020204" pitchFamily="34" charset="0"/>
                          <a:hlinkClick r:id="rId7" tooltip="2016 Form 990                            (PDF) 1"/>
                        </a:rPr>
                        <a:t>PDF</a:t>
                      </a:r>
                      <a:endParaRPr lang="en-US" sz="1400">
                        <a:effectLst/>
                      </a:endParaRP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400" u="sng">
                          <a:solidFill>
                            <a:srgbClr val="00599C"/>
                          </a:solidFill>
                          <a:effectLst/>
                          <a:hlinkClick r:id="rId9"/>
                        </a:rPr>
                        <a:t>Instructions </a:t>
                      </a:r>
                      <a:r>
                        <a:rPr lang="en-US" sz="1400" b="1" i="0" u="none" strike="noStrike" cap="all">
                          <a:solidFill>
                            <a:srgbClr val="00599C"/>
                          </a:solidFill>
                          <a:effectLst/>
                          <a:latin typeface="source sans pro" panose="020B0503030403020204" pitchFamily="34" charset="0"/>
                          <a:hlinkClick r:id="rId9"/>
                        </a:rPr>
                        <a:t>PDF</a:t>
                      </a:r>
                      <a:endParaRPr lang="en-US" sz="1400">
                        <a:effectLst/>
                      </a:endParaRP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37362889"/>
                  </a:ext>
                </a:extLst>
              </a:tr>
              <a:tr h="386685">
                <a:tc>
                  <a:txBody>
                    <a:bodyPr/>
                    <a:lstStyle/>
                    <a:p>
                      <a:pPr fontAlgn="t"/>
                      <a:r>
                        <a:rPr lang="en-US" sz="1400" dirty="0">
                          <a:effectLst/>
                        </a:rPr>
                        <a:t>Private foundation - regardless of financial status</a:t>
                      </a: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6D7D9"/>
                      </a:solidFill>
                      <a:prstDash val="solid"/>
                      <a:round/>
                      <a:headEnd type="none" w="med" len="med"/>
                      <a:tailEnd type="none" w="med" len="med"/>
                    </a:lnB>
                    <a:solidFill>
                      <a:srgbClr val="FFFFFF"/>
                    </a:solidFill>
                  </a:tcPr>
                </a:tc>
                <a:tc>
                  <a:txBody>
                    <a:bodyPr/>
                    <a:lstStyle/>
                    <a:p>
                      <a:pPr algn="ctr" fontAlgn="t"/>
                      <a:r>
                        <a:rPr lang="en-US" sz="1400" u="sng">
                          <a:solidFill>
                            <a:srgbClr val="00599C"/>
                          </a:solidFill>
                          <a:effectLst/>
                          <a:hlinkClick r:id="rId10"/>
                        </a:rPr>
                        <a:t>990-PF </a:t>
                      </a:r>
                      <a:r>
                        <a:rPr lang="en-US" sz="1400" b="1" i="0" u="none" strike="noStrike" cap="all">
                          <a:solidFill>
                            <a:srgbClr val="00599C"/>
                          </a:solidFill>
                          <a:effectLst/>
                          <a:latin typeface="source sans pro" panose="020B0503030403020204" pitchFamily="34" charset="0"/>
                          <a:hlinkClick r:id="rId10"/>
                        </a:rPr>
                        <a:t>PDF</a:t>
                      </a:r>
                      <a:endParaRPr lang="en-US" sz="1400">
                        <a:effectLst/>
                      </a:endParaRP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6D7D9"/>
                      </a:solidFill>
                      <a:prstDash val="solid"/>
                      <a:round/>
                      <a:headEnd type="none" w="med" len="med"/>
                      <a:tailEnd type="none" w="med" len="med"/>
                    </a:lnB>
                    <a:solidFill>
                      <a:srgbClr val="FFFFFF"/>
                    </a:solidFill>
                  </a:tcPr>
                </a:tc>
                <a:tc>
                  <a:txBody>
                    <a:bodyPr/>
                    <a:lstStyle/>
                    <a:p>
                      <a:pPr algn="ctr" fontAlgn="t"/>
                      <a:r>
                        <a:rPr lang="en-US" sz="1400" u="sng" dirty="0">
                          <a:solidFill>
                            <a:srgbClr val="00599C"/>
                          </a:solidFill>
                          <a:effectLst/>
                          <a:hlinkClick r:id="rId11" tooltip="2016 Inst 990-PF                         (PDF) 1"/>
                        </a:rPr>
                        <a:t>Instructions </a:t>
                      </a:r>
                      <a:r>
                        <a:rPr lang="en-US" sz="1400" b="1" i="0" u="none" strike="noStrike" cap="all" dirty="0">
                          <a:solidFill>
                            <a:srgbClr val="00599C"/>
                          </a:solidFill>
                          <a:effectLst/>
                          <a:latin typeface="source sans pro" panose="020B0503030403020204" pitchFamily="34" charset="0"/>
                          <a:hlinkClick r:id="rId11" tooltip="2016 Inst 990-PF                         (PDF) 1"/>
                        </a:rPr>
                        <a:t>PDF</a:t>
                      </a:r>
                      <a:endParaRPr lang="en-US" sz="1400" dirty="0">
                        <a:effectLst/>
                      </a:endParaRPr>
                    </a:p>
                  </a:txBody>
                  <a:tcPr marL="60223" marR="60223" marT="60223" marB="60223">
                    <a:lnL w="9525" cap="flat" cmpd="sng" algn="ctr">
                      <a:solidFill>
                        <a:srgbClr val="D6D7D9"/>
                      </a:solidFill>
                      <a:prstDash val="solid"/>
                      <a:round/>
                      <a:headEnd type="none" w="med" len="med"/>
                      <a:tailEnd type="none" w="med" len="med"/>
                    </a:lnL>
                    <a:lnR w="9525" cap="flat" cmpd="sng" algn="ctr">
                      <a:solidFill>
                        <a:srgbClr val="D6D7D9"/>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6D7D9"/>
                      </a:solidFill>
                      <a:prstDash val="solid"/>
                      <a:round/>
                      <a:headEnd type="none" w="med" len="med"/>
                      <a:tailEnd type="none" w="med" len="med"/>
                    </a:lnB>
                    <a:solidFill>
                      <a:srgbClr val="FFFFFF"/>
                    </a:solidFill>
                  </a:tcPr>
                </a:tc>
                <a:extLst>
                  <a:ext uri="{0D108BD9-81ED-4DB2-BD59-A6C34878D82A}">
                    <a16:rowId xmlns:a16="http://schemas.microsoft.com/office/drawing/2014/main" val="2423770389"/>
                  </a:ext>
                </a:extLst>
              </a:tr>
            </a:tbl>
          </a:graphicData>
        </a:graphic>
      </p:graphicFrame>
      <p:sp>
        <p:nvSpPr>
          <p:cNvPr id="5" name="TextBox 4">
            <a:extLst>
              <a:ext uri="{FF2B5EF4-FFF2-40B4-BE49-F238E27FC236}">
                <a16:creationId xmlns:a16="http://schemas.microsoft.com/office/drawing/2014/main" id="{ED18BC1F-B172-4020-A36D-21A61877A798}"/>
              </a:ext>
            </a:extLst>
          </p:cNvPr>
          <p:cNvSpPr txBox="1"/>
          <p:nvPr/>
        </p:nvSpPr>
        <p:spPr>
          <a:xfrm>
            <a:off x="1371600" y="1219200"/>
            <a:ext cx="914400" cy="914400"/>
          </a:xfrm>
          <a:prstGeom prst="rect">
            <a:avLst/>
          </a:prstGeom>
        </p:spPr>
        <p:txBody>
          <a:bodyPr vert="horz" wrap="none" lIns="91440" tIns="45720" rIns="91440" bIns="45720" rtlCol="0" anchor="ctr">
            <a:noAutofit/>
          </a:bodyPr>
          <a:lstStyle/>
          <a:p>
            <a:endParaRPr lang="en-US" sz="3600" b="0" i="0" dirty="0">
              <a:solidFill>
                <a:srgbClr val="235BA8"/>
              </a:solidFill>
            </a:endParaRPr>
          </a:p>
        </p:txBody>
      </p:sp>
      <p:sp>
        <p:nvSpPr>
          <p:cNvPr id="6" name="TextBox 5">
            <a:extLst>
              <a:ext uri="{FF2B5EF4-FFF2-40B4-BE49-F238E27FC236}">
                <a16:creationId xmlns:a16="http://schemas.microsoft.com/office/drawing/2014/main" id="{D84B96AC-040F-4B09-9A7A-E7C8DF3990F1}"/>
              </a:ext>
            </a:extLst>
          </p:cNvPr>
          <p:cNvSpPr txBox="1"/>
          <p:nvPr/>
        </p:nvSpPr>
        <p:spPr>
          <a:xfrm>
            <a:off x="3429000" y="914400"/>
            <a:ext cx="914400" cy="914400"/>
          </a:xfrm>
          <a:prstGeom prst="rect">
            <a:avLst/>
          </a:prstGeom>
        </p:spPr>
        <p:txBody>
          <a:bodyPr vert="horz" wrap="none" lIns="91440" tIns="45720" rIns="91440" bIns="45720" rtlCol="0" anchor="ctr">
            <a:noAutofit/>
          </a:bodyPr>
          <a:lstStyle/>
          <a:p>
            <a:endParaRPr lang="en-US" sz="3600" b="0" i="0" dirty="0">
              <a:solidFill>
                <a:srgbClr val="235BA8"/>
              </a:solidFill>
            </a:endParaRPr>
          </a:p>
        </p:txBody>
      </p:sp>
      <p:sp>
        <p:nvSpPr>
          <p:cNvPr id="8" name="TextBox 7">
            <a:extLst>
              <a:ext uri="{FF2B5EF4-FFF2-40B4-BE49-F238E27FC236}">
                <a16:creationId xmlns:a16="http://schemas.microsoft.com/office/drawing/2014/main" id="{3BAE7F7C-62E1-4BEF-9FB2-B9030616D3BC}"/>
              </a:ext>
            </a:extLst>
          </p:cNvPr>
          <p:cNvSpPr txBox="1"/>
          <p:nvPr/>
        </p:nvSpPr>
        <p:spPr>
          <a:xfrm>
            <a:off x="2697796" y="562570"/>
            <a:ext cx="6246368" cy="923330"/>
          </a:xfrm>
          <a:prstGeom prst="rect">
            <a:avLst/>
          </a:prstGeom>
          <a:solidFill>
            <a:srgbClr val="FFFFCC"/>
          </a:solidFill>
          <a:ln>
            <a:solidFill>
              <a:schemeClr val="accent1"/>
            </a:solidFill>
          </a:ln>
        </p:spPr>
        <p:txBody>
          <a:bodyPr wrap="square">
            <a:spAutoFit/>
          </a:bodyPr>
          <a:lstStyle/>
          <a:p>
            <a:pPr marL="0" indent="0">
              <a:buNone/>
            </a:pPr>
            <a:r>
              <a:rPr lang="en-US" sz="1800" b="1" dirty="0">
                <a:solidFill>
                  <a:schemeClr val="tx1"/>
                </a:solidFill>
              </a:rPr>
              <a:t>Most tax-exempt organizations are required to file an </a:t>
            </a:r>
            <a:r>
              <a:rPr lang="en-US" sz="1800" b="1" dirty="0">
                <a:solidFill>
                  <a:schemeClr val="tx1"/>
                </a:solidFill>
                <a:hlinkClick r:id="rId12"/>
              </a:rPr>
              <a:t>annual return</a:t>
            </a:r>
            <a:r>
              <a:rPr lang="en-US" sz="1800" b="1" dirty="0">
                <a:solidFill>
                  <a:schemeClr val="tx1"/>
                </a:solidFill>
              </a:rPr>
              <a:t>. Which form an organization must file generally depends on its financial activity, as indicated in the chart below. </a:t>
            </a:r>
          </a:p>
        </p:txBody>
      </p:sp>
    </p:spTree>
    <p:extLst>
      <p:ext uri="{BB962C8B-B14F-4D97-AF65-F5344CB8AC3E}">
        <p14:creationId xmlns:p14="http://schemas.microsoft.com/office/powerpoint/2010/main" val="11682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3CC-AB07-49FE-95C7-7B799AECED06}"/>
              </a:ext>
            </a:extLst>
          </p:cNvPr>
          <p:cNvSpPr>
            <a:spLocks noGrp="1"/>
          </p:cNvSpPr>
          <p:nvPr>
            <p:ph type="title"/>
          </p:nvPr>
        </p:nvSpPr>
        <p:spPr>
          <a:xfrm>
            <a:off x="381000" y="533400"/>
            <a:ext cx="8100603" cy="533400"/>
          </a:xfrm>
        </p:spPr>
        <p:txBody>
          <a:bodyPr/>
          <a:lstStyle/>
          <a:p>
            <a:r>
              <a:rPr lang="en-US" dirty="0"/>
              <a:t>State Laws and Local Filings</a:t>
            </a:r>
          </a:p>
        </p:txBody>
      </p:sp>
      <p:sp>
        <p:nvSpPr>
          <p:cNvPr id="3" name="Content Placeholder 2">
            <a:extLst>
              <a:ext uri="{FF2B5EF4-FFF2-40B4-BE49-F238E27FC236}">
                <a16:creationId xmlns:a16="http://schemas.microsoft.com/office/drawing/2014/main" id="{A660582D-57A0-4F81-AF9D-482D84146C0C}"/>
              </a:ext>
            </a:extLst>
          </p:cNvPr>
          <p:cNvSpPr>
            <a:spLocks noGrp="1"/>
          </p:cNvSpPr>
          <p:nvPr>
            <p:ph idx="1"/>
          </p:nvPr>
        </p:nvSpPr>
        <p:spPr>
          <a:xfrm>
            <a:off x="152400" y="1333500"/>
            <a:ext cx="10335803" cy="4191000"/>
          </a:xfrm>
        </p:spPr>
        <p:txBody>
          <a:bodyPr>
            <a:noAutofit/>
          </a:bodyPr>
          <a:lstStyle/>
          <a:p>
            <a:pPr marL="0" indent="0">
              <a:buNone/>
            </a:pPr>
            <a:r>
              <a:rPr lang="en-US" sz="2200" dirty="0">
                <a:solidFill>
                  <a:schemeClr val="tx1"/>
                </a:solidFill>
              </a:rPr>
              <a:t>Each state’s law is slightly different, but most require nonprofit corporations to periodically confirm or update their basic contact information, such as mailing address, the name(s) of responsible parties, and registered agent.  State Coalitions should review their state laws in these areas:</a:t>
            </a:r>
          </a:p>
          <a:p>
            <a:pPr marL="0" indent="0">
              <a:buNone/>
            </a:pPr>
            <a:endParaRPr lang="en-US" sz="800" dirty="0">
              <a:solidFill>
                <a:schemeClr val="tx1"/>
              </a:solidFill>
            </a:endParaRPr>
          </a:p>
          <a:p>
            <a:pPr lvl="1">
              <a:buFont typeface="Arial" panose="020B0604020202020204" pitchFamily="34" charset="0"/>
              <a:buChar char="•"/>
            </a:pPr>
            <a:r>
              <a:rPr lang="en-US" sz="2200" dirty="0">
                <a:solidFill>
                  <a:schemeClr val="tx1"/>
                </a:solidFill>
              </a:rPr>
              <a:t>Bylaws and Conflict of Interest</a:t>
            </a:r>
          </a:p>
          <a:p>
            <a:pPr lvl="1">
              <a:buFont typeface="Arial" panose="020B0604020202020204" pitchFamily="34" charset="0"/>
              <a:buChar char="•"/>
            </a:pPr>
            <a:r>
              <a:rPr lang="en-US" sz="2200" dirty="0">
                <a:solidFill>
                  <a:schemeClr val="tx1"/>
                </a:solidFill>
              </a:rPr>
              <a:t>Document Retention Requirements</a:t>
            </a:r>
          </a:p>
          <a:p>
            <a:pPr lvl="1">
              <a:buFont typeface="Arial" panose="020B0604020202020204" pitchFamily="34" charset="0"/>
              <a:buChar char="•"/>
            </a:pPr>
            <a:r>
              <a:rPr lang="en-US" sz="2200" dirty="0">
                <a:solidFill>
                  <a:schemeClr val="tx1"/>
                </a:solidFill>
              </a:rPr>
              <a:t>Gaming Laws </a:t>
            </a:r>
            <a:r>
              <a:rPr lang="en-US" sz="2200" i="1" dirty="0">
                <a:solidFill>
                  <a:schemeClr val="tx1"/>
                </a:solidFill>
              </a:rPr>
              <a:t>(such as raffles)</a:t>
            </a:r>
          </a:p>
          <a:p>
            <a:pPr lvl="1">
              <a:buFont typeface="Arial" panose="020B0604020202020204" pitchFamily="34" charset="0"/>
              <a:buChar char="•"/>
            </a:pPr>
            <a:r>
              <a:rPr lang="en-US" sz="2200" dirty="0">
                <a:solidFill>
                  <a:schemeClr val="tx1"/>
                </a:solidFill>
                <a:hlinkClick r:id="rId2"/>
              </a:rPr>
              <a:t>Nonprofit Audit Requirements by State Law</a:t>
            </a:r>
            <a:endParaRPr lang="en-US" sz="2200" i="1" dirty="0">
              <a:solidFill>
                <a:schemeClr val="tx1"/>
              </a:solidFill>
            </a:endParaRPr>
          </a:p>
          <a:p>
            <a:pPr lvl="1">
              <a:buFont typeface="Arial" panose="020B0604020202020204" pitchFamily="34" charset="0"/>
              <a:buChar char="•"/>
            </a:pPr>
            <a:r>
              <a:rPr lang="en-US" sz="2200" dirty="0">
                <a:solidFill>
                  <a:schemeClr val="tx1"/>
                </a:solidFill>
                <a:hlinkClick r:id="rId3"/>
              </a:rPr>
              <a:t>State Agencies Governing Nonprofits by State </a:t>
            </a:r>
            <a:endParaRPr lang="en-US" sz="2200" dirty="0">
              <a:solidFill>
                <a:schemeClr val="tx1"/>
              </a:solidFill>
            </a:endParaRPr>
          </a:p>
          <a:p>
            <a:pPr lvl="1">
              <a:buFont typeface="Arial" panose="020B0604020202020204" pitchFamily="34" charset="0"/>
              <a:buChar char="•"/>
            </a:pPr>
            <a:r>
              <a:rPr lang="en-US" sz="2200" dirty="0">
                <a:solidFill>
                  <a:schemeClr val="tx1"/>
                </a:solidFill>
                <a:hlinkClick r:id="rId4"/>
              </a:rPr>
              <a:t>Filing requirements by state </a:t>
            </a:r>
            <a:endParaRPr lang="en-US" sz="2200" dirty="0">
              <a:solidFill>
                <a:schemeClr val="tx1"/>
              </a:solidFill>
            </a:endParaRPr>
          </a:p>
        </p:txBody>
      </p:sp>
    </p:spTree>
    <p:extLst>
      <p:ext uri="{BB962C8B-B14F-4D97-AF65-F5344CB8AC3E}">
        <p14:creationId xmlns:p14="http://schemas.microsoft.com/office/powerpoint/2010/main" val="757386092"/>
      </p:ext>
    </p:extLst>
  </p:cSld>
  <p:clrMapOvr>
    <a:masterClrMapping/>
  </p:clrMapOvr>
</p:sld>
</file>

<file path=ppt/theme/theme1.xml><?xml version="1.0" encoding="utf-8"?>
<a:theme xmlns:a="http://schemas.openxmlformats.org/drawingml/2006/main" name="Jumpstar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umpstart Power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defRPr sz="3600" b="0" i="0" dirty="0" smtClean="0">
            <a:solidFill>
              <a:srgbClr val="235BA8"/>
            </a:solidFill>
          </a:defRPr>
        </a:defPPr>
      </a:lstStyle>
    </a:txDef>
  </a:objectDefaults>
  <a:extraClrSchemeLst/>
  <a:extLst>
    <a:ext uri="{05A4C25C-085E-4340-85A3-A5531E510DB2}">
      <thm15:themeFamily xmlns:thm15="http://schemas.microsoft.com/office/thememl/2012/main" name="16-9 Widescreen PPT JS Template" id="{71B7F94A-E936-4162-93F0-8907BBE07389}" vid="{37094FA0-3967-4193-9E28-D714A5B633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16-9 Widescreen PPT JS Template</Template>
  <TotalTime>997</TotalTime>
  <Words>1914</Words>
  <Application>Microsoft Office PowerPoint</Application>
  <PresentationFormat>Widescreen</PresentationFormat>
  <Paragraphs>124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Open Sans</vt:lpstr>
      <vt:lpstr>source sans pro</vt:lpstr>
      <vt:lpstr>Jumpstart Theme</vt:lpstr>
      <vt:lpstr>The Business of State Coalitions </vt:lpstr>
      <vt:lpstr>You’re Running a Business! </vt:lpstr>
      <vt:lpstr>PowerPoint Presentation</vt:lpstr>
      <vt:lpstr>Bylaws / Affiliation Agreements Conflict of Interest Policies  990’s State and Local Filings Money Matters  </vt:lpstr>
      <vt:lpstr>Bylaws</vt:lpstr>
      <vt:lpstr>Bylaws (cont.)</vt:lpstr>
      <vt:lpstr>Conflict of Interest Policy </vt:lpstr>
      <vt:lpstr>990’s</vt:lpstr>
      <vt:lpstr>State Laws and Local Filings</vt:lpstr>
      <vt:lpstr>Money Matters</vt:lpstr>
      <vt:lpstr>Independent Financial Audits  Liability Insurance Document Retention  Can-Spam  Photo Releases Lobbying and Campaigning   </vt:lpstr>
      <vt:lpstr>Independent Financial Audits</vt:lpstr>
      <vt:lpstr>Independent Financial Audits (cont.)</vt:lpstr>
      <vt:lpstr>Liability Insurance</vt:lpstr>
      <vt:lpstr>Document Retention Policy</vt:lpstr>
      <vt:lpstr>Can-Spam</vt:lpstr>
      <vt:lpstr>Photo Releases</vt:lpstr>
      <vt:lpstr>Photo Releases (cont.)</vt:lpstr>
      <vt:lpstr>Lobbying and Campaigning</vt:lpstr>
      <vt:lpstr>Refer to the State Leaders’ Toolkit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Goes Here</dc:title>
  <dc:creator>Dan Hebert</dc:creator>
  <cp:lastModifiedBy>Dan Hebert</cp:lastModifiedBy>
  <cp:revision>58</cp:revision>
  <cp:lastPrinted>2019-04-02T14:01:08Z</cp:lastPrinted>
  <dcterms:created xsi:type="dcterms:W3CDTF">2020-07-20T19:07:21Z</dcterms:created>
  <dcterms:modified xsi:type="dcterms:W3CDTF">2024-04-10T00:29:34Z</dcterms:modified>
</cp:coreProperties>
</file>