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9"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ebf9c204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3ebf9c20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c93b5f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45c93b5fa9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5c93b5fa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5c93b5f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5c93b5fa9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5c93b5fa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5c93b5fa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5c93b5fa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5c93b5fa9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5c93b5fa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5c93b5fa9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5c93b5fa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5c93b5fa9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5c93b5f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c93b5fa9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c93b5fa9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08027"/>
            <a:ext cx="1905000" cy="1050589"/>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08027"/>
            <a:ext cx="1905000" cy="105058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29868"/>
            <a:ext cx="9154886" cy="2313632"/>
          </a:xfrm>
          <a:prstGeom prst="rect">
            <a:avLst/>
          </a:prstGeom>
        </p:spPr>
      </p:pic>
      <p:sp>
        <p:nvSpPr>
          <p:cNvPr id="11" name="Title Placeholder 1"/>
          <p:cNvSpPr>
            <a:spLocks noGrp="1"/>
          </p:cNvSpPr>
          <p:nvPr>
            <p:ph type="title"/>
          </p:nvPr>
        </p:nvSpPr>
        <p:spPr>
          <a:xfrm>
            <a:off x="451757" y="1601329"/>
            <a:ext cx="8229600" cy="85725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4743450"/>
            <a:ext cx="6021023" cy="4000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4729163"/>
            <a:ext cx="2554198" cy="4000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92655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llyadventureswithmoney.com/planet-zeee-and-the-money-tre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www.planetzeeegam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186334" y="285750"/>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r>
              <a:rPr lang="en-US" sz="3600" dirty="0"/>
              <a:t>Financial Literacy Month</a:t>
            </a:r>
          </a:p>
        </p:txBody>
      </p:sp>
      <p:sp>
        <p:nvSpPr>
          <p:cNvPr id="4" name="Text Placeholder 2">
            <a:extLst>
              <a:ext uri="{FF2B5EF4-FFF2-40B4-BE49-F238E27FC236}">
                <a16:creationId xmlns:a16="http://schemas.microsoft.com/office/drawing/2014/main" id="{2DB90A15-874D-324B-4A76-8B55BF5E172B}"/>
              </a:ext>
            </a:extLst>
          </p:cNvPr>
          <p:cNvSpPr txBox="1">
            <a:spLocks/>
          </p:cNvSpPr>
          <p:nvPr/>
        </p:nvSpPr>
        <p:spPr>
          <a:xfrm>
            <a:off x="207467" y="632259"/>
            <a:ext cx="5943600" cy="6243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80899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99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99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99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8675"/>
                </a:solidFill>
              </a:rPr>
              <a:t>April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142875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07644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3600450"/>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532800" y="377000"/>
            <a:ext cx="8137800" cy="41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chemeClr val="dk1"/>
                </a:solidFill>
                <a:latin typeface="Calibri"/>
                <a:ea typeface="Calibri"/>
                <a:cs typeface="Calibri"/>
                <a:sym typeface="Calibri"/>
              </a:rPr>
              <a:t>Concluding the Lesson</a:t>
            </a:r>
            <a:endParaRPr sz="4400" b="1">
              <a:solidFill>
                <a:schemeClr val="dk1"/>
              </a:solidFill>
              <a:latin typeface="Calibri"/>
              <a:ea typeface="Calibri"/>
              <a:cs typeface="Calibri"/>
              <a:sym typeface="Calibri"/>
            </a:endParaRPr>
          </a:p>
          <a:p>
            <a:pPr marL="342900" lvl="0" indent="0" algn="l" rtl="0">
              <a:lnSpc>
                <a:spcPct val="80000"/>
              </a:lnSpc>
              <a:spcBef>
                <a:spcPts val="0"/>
              </a:spcBef>
              <a:spcAft>
                <a:spcPts val="0"/>
              </a:spcAft>
              <a:buNone/>
            </a:pPr>
            <a:r>
              <a:rPr lang="en" sz="2000">
                <a:solidFill>
                  <a:schemeClr val="dk1"/>
                </a:solidFill>
                <a:latin typeface="Calibri"/>
                <a:ea typeface="Calibri"/>
                <a:cs typeface="Calibri"/>
                <a:sym typeface="Calibri"/>
              </a:rPr>
              <a:t>It’s time for us to head back to the high school, but we would like to thank you for welcoming us into your classroom today. We hope that you have enjoyed the lesson we have presented about making good choices with your money. It is great to be able to buy the things we want, but always remember there are costs or things you must give up. Remember to make good choices with your money and please consider saving some of it for the “big” things you may want or need. It’s easy to spend your money right away, but we hope you will think  before you do…Making good choices and SAVING is a great habit to learn.</a:t>
            </a: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377000"/>
            <a:ext cx="8520600" cy="153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Teaching Kids About the Value of Money</a:t>
            </a:r>
            <a:endParaRPr dirty="0"/>
          </a:p>
        </p:txBody>
      </p:sp>
      <p:sp>
        <p:nvSpPr>
          <p:cNvPr id="60" name="Google Shape;60;p14"/>
          <p:cNvSpPr txBox="1">
            <a:spLocks noGrp="1"/>
          </p:cNvSpPr>
          <p:nvPr>
            <p:ph type="subTitle" idx="1"/>
          </p:nvPr>
        </p:nvSpPr>
        <p:spPr>
          <a:xfrm>
            <a:off x="311700" y="1690450"/>
            <a:ext cx="8520600" cy="123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Through the story, </a:t>
            </a:r>
            <a:endParaRPr/>
          </a:p>
          <a:p>
            <a:pPr marL="0" lvl="0" indent="0" algn="ctr" rtl="0">
              <a:spcBef>
                <a:spcPts val="0"/>
              </a:spcBef>
              <a:spcAft>
                <a:spcPts val="0"/>
              </a:spcAft>
              <a:buNone/>
            </a:pPr>
            <a:r>
              <a:rPr lang="en" b="1" i="1"/>
              <a:t>Planet Zeee and the Money Tree</a:t>
            </a:r>
            <a:endParaRPr b="1" i="1"/>
          </a:p>
        </p:txBody>
      </p:sp>
      <p:pic>
        <p:nvPicPr>
          <p:cNvPr id="61" name="Google Shape;61;p14"/>
          <p:cNvPicPr preferRelativeResize="0"/>
          <p:nvPr/>
        </p:nvPicPr>
        <p:blipFill>
          <a:blip r:embed="rId3">
            <a:alphaModFix/>
          </a:blip>
          <a:stretch>
            <a:fillRect/>
          </a:stretch>
        </p:blipFill>
        <p:spPr>
          <a:xfrm>
            <a:off x="3444375" y="2673225"/>
            <a:ext cx="2663600" cy="228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685800" y="228600"/>
            <a:ext cx="7772400" cy="110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 sz="3000" b="1">
                <a:solidFill>
                  <a:srgbClr val="000000"/>
                </a:solidFill>
              </a:rPr>
              <a:t>Why are we here and what do we have to share with you?</a:t>
            </a:r>
            <a:endParaRPr sz="3000" b="1" i="0" u="none" strike="noStrike" cap="none">
              <a:solidFill>
                <a:srgbClr val="000000"/>
              </a:solidFill>
              <a:latin typeface="Calibri"/>
              <a:ea typeface="Calibri"/>
              <a:cs typeface="Calibri"/>
              <a:sym typeface="Calibri"/>
            </a:endParaRPr>
          </a:p>
        </p:txBody>
      </p:sp>
      <p:sp>
        <p:nvSpPr>
          <p:cNvPr id="67" name="Google Shape;67;p15"/>
          <p:cNvSpPr txBox="1">
            <a:spLocks noGrp="1"/>
          </p:cNvSpPr>
          <p:nvPr>
            <p:ph type="subTitle" idx="1"/>
          </p:nvPr>
        </p:nvSpPr>
        <p:spPr>
          <a:xfrm>
            <a:off x="1371600" y="1419950"/>
            <a:ext cx="6400800" cy="34914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0000"/>
              </a:lnSpc>
              <a:spcBef>
                <a:spcPts val="0"/>
              </a:spcBef>
              <a:spcAft>
                <a:spcPts val="0"/>
              </a:spcAft>
              <a:buClr>
                <a:schemeClr val="dk1"/>
              </a:buClr>
              <a:buSzPts val="2000"/>
              <a:buChar char="●"/>
            </a:pPr>
            <a:r>
              <a:rPr lang="en" sz="2000">
                <a:solidFill>
                  <a:schemeClr val="dk1"/>
                </a:solidFill>
              </a:rPr>
              <a:t>We are high school students that have a very important lesson to share</a:t>
            </a:r>
            <a:r>
              <a:rPr lang="en" sz="2000" i="0" u="none" strike="noStrike" cap="none">
                <a:solidFill>
                  <a:schemeClr val="dk1"/>
                </a:solidFill>
              </a:rPr>
              <a:t>. </a:t>
            </a:r>
            <a:endParaRPr sz="2000">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i="0" u="none" strike="noStrike" cap="none">
                <a:solidFill>
                  <a:schemeClr val="dk1"/>
                </a:solidFill>
              </a:rPr>
              <a:t>Explain that you are taking a </a:t>
            </a:r>
            <a:r>
              <a:rPr lang="en" sz="2000">
                <a:solidFill>
                  <a:schemeClr val="dk1"/>
                </a:solidFill>
              </a:rPr>
              <a:t>Financial Literacy Course</a:t>
            </a:r>
            <a:r>
              <a:rPr lang="en" sz="2000" i="0" u="none" strike="noStrike" cap="none">
                <a:solidFill>
                  <a:schemeClr val="dk1"/>
                </a:solidFill>
              </a:rPr>
              <a:t> and in it you learn ways to be a better consumer/shopper and a lot of lessons about becoming an adult. </a:t>
            </a:r>
            <a:endParaRPr sz="2000" i="0" u="none" strike="noStrike" cap="none">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i="0" u="none" strike="noStrike" cap="none">
                <a:solidFill>
                  <a:schemeClr val="dk1"/>
                </a:solidFill>
              </a:rPr>
              <a:t>Because you are almost out of high school, it’s very important to learn life lessons.</a:t>
            </a:r>
            <a:endParaRPr sz="2000" i="0" u="none" strike="noStrike" cap="none">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a:solidFill>
                  <a:schemeClr val="dk1"/>
                </a:solidFill>
              </a:rPr>
              <a:t>Share that there are lessons you feel younger students need to know as well.</a:t>
            </a:r>
            <a:endParaRPr sz="2000">
              <a:solidFill>
                <a:schemeClr val="dk1"/>
              </a:solidFill>
            </a:endParaRPr>
          </a:p>
          <a:p>
            <a:pPr marL="0" marR="0" lvl="0" indent="0" algn="l" rtl="0">
              <a:lnSpc>
                <a:spcPct val="80000"/>
              </a:lnSpc>
              <a:spcBef>
                <a:spcPts val="400"/>
              </a:spcBef>
              <a:spcAft>
                <a:spcPts val="0"/>
              </a:spcAft>
              <a:buNone/>
            </a:pPr>
            <a:endParaRPr sz="1200"/>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Take your child on an intergalactic adventure with the kids from Planet Zeee</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as they learn important money lessons from their Earthling friends.</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It's never too early to teach children financial responsibility and good</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money habits.</a:t>
            </a:r>
            <a:endParaRPr sz="1200">
              <a:solidFill>
                <a:srgbClr val="FFFFFF"/>
              </a:solidFill>
              <a:latin typeface="Arial"/>
              <a:ea typeface="Arial"/>
              <a:cs typeface="Arial"/>
              <a:sym typeface="Arial"/>
            </a:endParaRPr>
          </a:p>
          <a:p>
            <a:pPr marL="0" marR="0" lvl="0" indent="0" algn="l" rtl="0">
              <a:lnSpc>
                <a:spcPct val="80000"/>
              </a:lnSpc>
              <a:spcBef>
                <a:spcPts val="400"/>
              </a:spcBef>
              <a:spcAft>
                <a:spcPts val="0"/>
              </a:spcAft>
              <a:buClr>
                <a:srgbClr val="888888"/>
              </a:buClr>
              <a:buFont typeface="Arial"/>
              <a:buNone/>
            </a:pP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Presenter 1: </a:t>
            </a:r>
            <a:endParaRPr/>
          </a:p>
        </p:txBody>
      </p:sp>
      <p:sp>
        <p:nvSpPr>
          <p:cNvPr id="73" name="Google Shape;73;p16"/>
          <p:cNvSpPr txBox="1">
            <a:spLocks noGrp="1"/>
          </p:cNvSpPr>
          <p:nvPr>
            <p:ph type="body" idx="1"/>
          </p:nvPr>
        </p:nvSpPr>
        <p:spPr>
          <a:xfrm>
            <a:off x="311700" y="1378150"/>
            <a:ext cx="8520600" cy="319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Presenter 2: </a:t>
            </a:r>
            <a:endParaRPr sz="1400">
              <a:solidFill>
                <a:srgbClr val="000000"/>
              </a:solidFill>
            </a:endParaRPr>
          </a:p>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81275" y="445025"/>
            <a:ext cx="8998200" cy="572700"/>
          </a:xfrm>
          <a:prstGeom prst="rect">
            <a:avLst/>
          </a:prstGeom>
        </p:spPr>
        <p:txBody>
          <a:bodyPr spcFirstLastPara="1" wrap="square" lIns="91425" tIns="91425" rIns="91425" bIns="91425" anchor="t" anchorCtr="0">
            <a:noAutofit/>
          </a:bodyPr>
          <a:lstStyle/>
          <a:p>
            <a:pPr marL="0" lvl="0" indent="0" algn="ctr" rtl="0">
              <a:lnSpc>
                <a:spcPct val="80000"/>
              </a:lnSpc>
              <a:spcBef>
                <a:spcPts val="400"/>
              </a:spcBef>
              <a:spcAft>
                <a:spcPts val="0"/>
              </a:spcAft>
              <a:buClr>
                <a:schemeClr val="dk1"/>
              </a:buClr>
              <a:buSzPts val="1100"/>
              <a:buFont typeface="Arial"/>
              <a:buNone/>
            </a:pPr>
            <a:r>
              <a:rPr lang="en" sz="3600" b="1">
                <a:solidFill>
                  <a:srgbClr val="2B3B4D"/>
                </a:solidFill>
                <a:highlight>
                  <a:srgbClr val="FFFFFF"/>
                </a:highlight>
              </a:rPr>
              <a:t>PLANET ZEEE AND THE MONEY TREE -</a:t>
            </a:r>
            <a:endParaRPr sz="3600" b="1"/>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None/>
            </a:pPr>
            <a:r>
              <a:rPr lang="en">
                <a:solidFill>
                  <a:schemeClr val="dk1"/>
                </a:solidFill>
                <a:latin typeface="Calibri"/>
                <a:ea typeface="Calibri"/>
                <a:cs typeface="Calibri"/>
                <a:sym typeface="Calibri"/>
              </a:rPr>
              <a:t>The book </a:t>
            </a:r>
            <a:r>
              <a:rPr lang="en">
                <a:solidFill>
                  <a:schemeClr val="dk1"/>
                </a:solidFill>
                <a:highlight>
                  <a:srgbClr val="FFFFFF"/>
                </a:highlight>
              </a:rPr>
              <a:t>follows the story of three children from another planet who come down to Earth and are confused about how money is earned and used. They meet children from Earth who explain this strange green paper called money and teach them more about how money is earned and why it's important to save and give back.</a:t>
            </a:r>
            <a:endParaRPr>
              <a:solidFill>
                <a:schemeClr val="dk1"/>
              </a:solidFill>
              <a:latin typeface="Calibri"/>
              <a:ea typeface="Calibri"/>
              <a:cs typeface="Calibri"/>
              <a:sym typeface="Calibri"/>
            </a:endParaRPr>
          </a:p>
          <a:p>
            <a:pPr marL="0" lvl="0" indent="0" algn="l" rtl="0">
              <a:lnSpc>
                <a:spcPct val="80000"/>
              </a:lnSpc>
              <a:spcBef>
                <a:spcPts val="400"/>
              </a:spcBef>
              <a:spcAft>
                <a:spcPts val="0"/>
              </a:spcAft>
              <a:buNone/>
            </a:pPr>
            <a:r>
              <a:rPr lang="en">
                <a:solidFill>
                  <a:schemeClr val="dk1"/>
                </a:solidFill>
              </a:rPr>
              <a:t>We will be covering 3 important ideas</a:t>
            </a:r>
            <a:endParaRPr>
              <a:solidFill>
                <a:schemeClr val="dk1"/>
              </a:solidFill>
            </a:endParaRPr>
          </a:p>
          <a:p>
            <a:pPr marL="457200" lvl="0" indent="-342900" algn="l" rtl="0">
              <a:spcBef>
                <a:spcPts val="2100"/>
              </a:spcBef>
              <a:spcAft>
                <a:spcPts val="0"/>
              </a:spcAft>
              <a:buClr>
                <a:schemeClr val="dk1"/>
              </a:buClr>
              <a:buSzPts val="1800"/>
              <a:buAutoNum type="arabicParenR"/>
            </a:pPr>
            <a:r>
              <a:rPr lang="en">
                <a:solidFill>
                  <a:schemeClr val="dk1"/>
                </a:solidFill>
                <a:highlight>
                  <a:srgbClr val="FFFFFF"/>
                </a:highlight>
              </a:rPr>
              <a:t>Where money comes from. </a:t>
            </a:r>
            <a:endParaRPr>
              <a:solidFill>
                <a:schemeClr val="dk1"/>
              </a:solidFill>
              <a:highlight>
                <a:srgbClr val="FFFFFF"/>
              </a:highlight>
            </a:endParaRPr>
          </a:p>
          <a:p>
            <a:pPr marL="457200" lvl="0" indent="-342900" algn="l" rtl="0">
              <a:spcBef>
                <a:spcPts val="0"/>
              </a:spcBef>
              <a:spcAft>
                <a:spcPts val="0"/>
              </a:spcAft>
              <a:buClr>
                <a:schemeClr val="dk1"/>
              </a:buClr>
              <a:buSzPts val="1800"/>
              <a:buAutoNum type="arabicParenR"/>
            </a:pPr>
            <a:r>
              <a:rPr lang="en">
                <a:solidFill>
                  <a:schemeClr val="dk1"/>
                </a:solidFill>
                <a:highlight>
                  <a:srgbClr val="FFFFFF"/>
                </a:highlight>
              </a:rPr>
              <a:t>How to spend wisely. </a:t>
            </a:r>
            <a:endParaRPr>
              <a:solidFill>
                <a:schemeClr val="dk1"/>
              </a:solidFill>
              <a:highlight>
                <a:srgbClr val="FFFFFF"/>
              </a:highlight>
            </a:endParaRPr>
          </a:p>
          <a:p>
            <a:pPr marL="457200" lvl="0" indent="-342900" algn="l" rtl="0">
              <a:spcBef>
                <a:spcPts val="0"/>
              </a:spcBef>
              <a:spcAft>
                <a:spcPts val="0"/>
              </a:spcAft>
              <a:buClr>
                <a:schemeClr val="dk1"/>
              </a:buClr>
              <a:buSzPts val="1800"/>
              <a:buAutoNum type="arabicParenR"/>
            </a:pPr>
            <a:r>
              <a:rPr lang="en">
                <a:solidFill>
                  <a:schemeClr val="dk1"/>
                </a:solidFill>
                <a:highlight>
                  <a:srgbClr val="FFFFFF"/>
                </a:highlight>
              </a:rPr>
              <a:t>Importance of saving. </a:t>
            </a:r>
            <a:endParaRPr>
              <a:solidFill>
                <a:schemeClr val="dk1"/>
              </a:solidFill>
              <a:highlight>
                <a:srgbClr val="FFFFFF"/>
              </a:highlight>
            </a:endParaRPr>
          </a:p>
          <a:p>
            <a:pPr marL="457200" lvl="0" indent="0" algn="ctr" rtl="0">
              <a:spcBef>
                <a:spcPts val="2100"/>
              </a:spcBef>
              <a:spcAft>
                <a:spcPts val="0"/>
              </a:spcAft>
              <a:buNone/>
            </a:pPr>
            <a:r>
              <a:rPr lang="en" sz="3600" b="1">
                <a:solidFill>
                  <a:schemeClr val="dk1"/>
                </a:solidFill>
                <a:highlight>
                  <a:srgbClr val="FFFFFF"/>
                </a:highlight>
              </a:rPr>
              <a:t>Let’s get to the story...</a:t>
            </a:r>
            <a:endParaRPr sz="3600" b="1">
              <a:solidFill>
                <a:schemeClr val="dk1"/>
              </a:solidFill>
              <a:highlight>
                <a:srgbClr val="FFFFFF"/>
              </a:highlight>
            </a:endParaRPr>
          </a:p>
          <a:p>
            <a:pPr marL="0" lvl="0" indent="0" algn="l" rtl="0">
              <a:spcBef>
                <a:spcPts val="2100"/>
              </a:spcBef>
              <a:spcAft>
                <a:spcPts val="1600"/>
              </a:spcAft>
              <a:buNone/>
            </a:pPr>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238875" y="266800"/>
            <a:ext cx="8762400" cy="46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3600" u="sng">
                <a:solidFill>
                  <a:schemeClr val="hlink"/>
                </a:solidFill>
                <a:hlinkClick r:id="rId3"/>
              </a:rPr>
              <a:t>The Story </a:t>
            </a:r>
            <a:endParaRPr/>
          </a:p>
          <a:p>
            <a:pPr marL="0" lvl="0" indent="0" algn="ctr" rtl="0">
              <a:spcBef>
                <a:spcPts val="0"/>
              </a:spcBef>
              <a:spcAft>
                <a:spcPts val="0"/>
              </a:spcAft>
              <a:buNone/>
            </a:pPr>
            <a:r>
              <a:rPr lang="en"/>
              <a:t> </a:t>
            </a:r>
            <a:endParaRPr/>
          </a:p>
        </p:txBody>
      </p:sp>
      <p:pic>
        <p:nvPicPr>
          <p:cNvPr id="91" name="Google Shape;91;p19"/>
          <p:cNvPicPr preferRelativeResize="0"/>
          <p:nvPr/>
        </p:nvPicPr>
        <p:blipFill>
          <a:blip r:embed="rId4">
            <a:alphaModFix/>
          </a:blip>
          <a:stretch>
            <a:fillRect/>
          </a:stretch>
        </p:blipFill>
        <p:spPr>
          <a:xfrm>
            <a:off x="2553373" y="220348"/>
            <a:ext cx="4037250" cy="403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950225" y="541000"/>
            <a:ext cx="7243550" cy="3621775"/>
          </a:xfrm>
          <a:prstGeom prst="rect">
            <a:avLst/>
          </a:prstGeom>
          <a:noFill/>
          <a:ln>
            <a:noFill/>
          </a:ln>
        </p:spPr>
      </p:pic>
      <p:sp>
        <p:nvSpPr>
          <p:cNvPr id="97" name="Google Shape;97;p20"/>
          <p:cNvSpPr txBox="1"/>
          <p:nvPr/>
        </p:nvSpPr>
        <p:spPr>
          <a:xfrm>
            <a:off x="1962200" y="4319150"/>
            <a:ext cx="57471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Planet Zee and the Money Tree: GAME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243825" y="468850"/>
            <a:ext cx="8766000" cy="34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b="1"/>
              <a:t>So what did we learn from the story?</a:t>
            </a:r>
            <a:endParaRPr sz="3800" b="1"/>
          </a:p>
          <a:p>
            <a:pPr marL="0" lvl="0" indent="0" algn="l" rtl="0">
              <a:spcBef>
                <a:spcPts val="0"/>
              </a:spcBef>
              <a:spcAft>
                <a:spcPts val="0"/>
              </a:spcAft>
              <a:buNone/>
            </a:pPr>
            <a:endParaRPr/>
          </a:p>
          <a:p>
            <a:pPr marL="0" lvl="0" indent="0" algn="l" rtl="0">
              <a:lnSpc>
                <a:spcPct val="100000"/>
              </a:lnSpc>
              <a:spcBef>
                <a:spcPts val="0"/>
              </a:spcBef>
              <a:spcAft>
                <a:spcPts val="0"/>
              </a:spcAft>
              <a:buNone/>
            </a:pPr>
            <a:r>
              <a:rPr lang="en" sz="2400"/>
              <a:t>Discuss the following ideas with the class:</a:t>
            </a:r>
            <a:endParaRPr sz="2400"/>
          </a:p>
          <a:p>
            <a:pPr marL="0" lvl="0" indent="0" algn="l" rtl="0">
              <a:lnSpc>
                <a:spcPct val="100000"/>
              </a:lnSpc>
              <a:spcBef>
                <a:spcPts val="0"/>
              </a:spcBef>
              <a:spcAft>
                <a:spcPts val="0"/>
              </a:spcAft>
              <a:buNone/>
            </a:pPr>
            <a:endParaRPr sz="2400"/>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Where money comes from?</a:t>
            </a:r>
            <a:endParaRPr sz="2000">
              <a:solidFill>
                <a:schemeClr val="dk1"/>
              </a:solidFill>
              <a:highlight>
                <a:srgbClr val="FFFFFF"/>
              </a:highlight>
            </a:endParaRPr>
          </a:p>
          <a:p>
            <a:pPr marL="457200" lvl="0" indent="0" algn="l" rtl="0">
              <a:lnSpc>
                <a:spcPct val="100000"/>
              </a:lnSpc>
              <a:spcBef>
                <a:spcPts val="0"/>
              </a:spcBef>
              <a:spcAft>
                <a:spcPts val="0"/>
              </a:spcAft>
              <a:buNone/>
            </a:pPr>
            <a:endParaRPr sz="2000">
              <a:solidFill>
                <a:schemeClr val="dk1"/>
              </a:solidFill>
              <a:highlight>
                <a:srgbClr val="FFFFFF"/>
              </a:highlight>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How can we spend  our money wisely?</a:t>
            </a:r>
            <a:endParaRPr sz="2000">
              <a:solidFill>
                <a:schemeClr val="dk1"/>
              </a:solidFill>
              <a:highlight>
                <a:srgbClr val="FFFFFF"/>
              </a:highlight>
            </a:endParaRPr>
          </a:p>
          <a:p>
            <a:pPr marL="457200" lvl="0" indent="0" algn="l" rtl="0">
              <a:lnSpc>
                <a:spcPct val="100000"/>
              </a:lnSpc>
              <a:spcBef>
                <a:spcPts val="0"/>
              </a:spcBef>
              <a:spcAft>
                <a:spcPts val="0"/>
              </a:spcAft>
              <a:buNone/>
            </a:pPr>
            <a:endParaRPr sz="2000">
              <a:solidFill>
                <a:schemeClr val="dk1"/>
              </a:solidFill>
              <a:highlight>
                <a:srgbClr val="FFFFFF"/>
              </a:highlight>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Why is it important to save?</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445</Words>
  <Application>Microsoft Macintosh PowerPoint</Application>
  <PresentationFormat>On-screen Show (16:9)</PresentationFormat>
  <Paragraphs>65</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PowerPoint Presentation</vt:lpstr>
      <vt:lpstr>Teaching Kids About the Value of Money</vt:lpstr>
      <vt:lpstr>Why are we here and what do we have to share with you?</vt:lpstr>
      <vt:lpstr>Presenter 1: </vt:lpstr>
      <vt:lpstr>Presenter 2:  </vt:lpstr>
      <vt:lpstr>PLANET ZEEE AND THE MONEY TREE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2</cp:revision>
  <dcterms:modified xsi:type="dcterms:W3CDTF">2025-02-04T16:16:13Z</dcterms:modified>
</cp:coreProperties>
</file>