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3ebe4c1af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3ebe4c1a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3eb6e9779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3eb6e977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eb6e9779e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3eb6e9779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10400" y="277369"/>
            <a:ext cx="1905000" cy="140078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773158"/>
            <a:ext cx="9154886" cy="3084843"/>
          </a:xfrm>
          <a:prstGeom prst="rect">
            <a:avLst/>
          </a:prstGeom>
        </p:spPr>
      </p:pic>
      <p:sp>
        <p:nvSpPr>
          <p:cNvPr id="11" name="Title Placeholder 1"/>
          <p:cNvSpPr>
            <a:spLocks noGrp="1"/>
          </p:cNvSpPr>
          <p:nvPr>
            <p:ph type="title"/>
          </p:nvPr>
        </p:nvSpPr>
        <p:spPr>
          <a:xfrm>
            <a:off x="451757" y="2135105"/>
            <a:ext cx="8229600" cy="1143000"/>
          </a:xfrm>
          <a:prstGeom prst="rect">
            <a:avLst/>
          </a:prstGeom>
        </p:spPr>
        <p:txBody>
          <a:bodyPr vert="horz" lIns="91440" tIns="45720" rIns="91440" bIns="45720" rtlCol="0" anchor="ctr">
            <a:normAutofit/>
          </a:bodyPr>
          <a:lstStyle>
            <a:lvl1pPr>
              <a:defRPr sz="4050"/>
            </a:lvl1pPr>
          </a:lstStyle>
          <a:p>
            <a:r>
              <a:rPr lang="en-US"/>
              <a:t>Click to edit Master title style</a:t>
            </a:r>
            <a:endParaRPr lang="en-US" dirty="0"/>
          </a:p>
        </p:txBody>
      </p:sp>
      <p:sp>
        <p:nvSpPr>
          <p:cNvPr id="12" name="Title 1">
            <a:extLst>
              <a:ext uri="{FF2B5EF4-FFF2-40B4-BE49-F238E27FC236}">
                <a16:creationId xmlns:a16="http://schemas.microsoft.com/office/drawing/2014/main" id="{BCD09BB1-F0BE-BF4A-A86B-4BFE42FF5EF0}"/>
              </a:ext>
            </a:extLst>
          </p:cNvPr>
          <p:cNvSpPr txBox="1">
            <a:spLocks/>
          </p:cNvSpPr>
          <p:nvPr userDrawn="1"/>
        </p:nvSpPr>
        <p:spPr>
          <a:xfrm>
            <a:off x="171451" y="6324600"/>
            <a:ext cx="6021023"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r>
              <a:rPr lang="en-US" sz="1200" b="0" i="1" dirty="0">
                <a:solidFill>
                  <a:schemeClr val="bg1"/>
                </a:solidFill>
              </a:rPr>
              <a:t>Page </a:t>
            </a:r>
            <a:fld id="{49A9B633-B849-483A-B53D-65988AB29874}" type="slidenum">
              <a:rPr lang="en-US" sz="1200" b="0" i="1" smtClean="0">
                <a:solidFill>
                  <a:schemeClr val="bg1"/>
                </a:solidFill>
              </a:rPr>
              <a:t>‹#›</a:t>
            </a:fld>
            <a:endParaRPr lang="en-US" sz="1200" b="0" i="1" dirty="0">
              <a:solidFill>
                <a:schemeClr val="bg1"/>
              </a:solidFill>
            </a:endParaRPr>
          </a:p>
        </p:txBody>
      </p:sp>
      <p:sp>
        <p:nvSpPr>
          <p:cNvPr id="13" name="Title 1">
            <a:extLst>
              <a:ext uri="{FF2B5EF4-FFF2-40B4-BE49-F238E27FC236}">
                <a16:creationId xmlns:a16="http://schemas.microsoft.com/office/drawing/2014/main" id="{4FB143A3-7A5B-1F4E-A361-1273F56F88F2}"/>
              </a:ext>
            </a:extLst>
          </p:cNvPr>
          <p:cNvSpPr txBox="1">
            <a:spLocks/>
          </p:cNvSpPr>
          <p:nvPr userDrawn="1"/>
        </p:nvSpPr>
        <p:spPr>
          <a:xfrm>
            <a:off x="6418352" y="6305550"/>
            <a:ext cx="2554198" cy="533400"/>
          </a:xfrm>
          <a:prstGeom prst="rect">
            <a:avLst/>
          </a:prstGeom>
        </p:spPr>
        <p:txBody>
          <a:bodyPr vert="horz" lIns="68580" tIns="34290" rIns="68580" bIns="34290" rtlCol="0" anchor="ctr">
            <a:noAutofit/>
          </a:bodyPr>
          <a:lstStyle>
            <a:lvl1pPr algn="l" defTabSz="914400" rtl="0" eaLnBrk="1" latinLnBrk="0" hangingPunct="1">
              <a:spcBef>
                <a:spcPct val="0"/>
              </a:spcBef>
              <a:buNone/>
              <a:defRPr sz="4800" b="1" kern="1200" baseline="0">
                <a:solidFill>
                  <a:srgbClr val="235BA8"/>
                </a:solidFill>
                <a:latin typeface="+mj-lt"/>
                <a:ea typeface="Open Sans Semibold" pitchFamily="34" charset="0"/>
                <a:cs typeface="Open Sans Semibold" pitchFamily="34" charset="0"/>
              </a:defRPr>
            </a:lvl1pPr>
          </a:lstStyle>
          <a:p>
            <a:pPr algn="r"/>
            <a:r>
              <a:rPr lang="en-US" sz="1200" b="0" i="1" dirty="0">
                <a:solidFill>
                  <a:schemeClr val="bg1"/>
                </a:solidFill>
              </a:rPr>
              <a:t>jumpstart.org</a:t>
            </a:r>
          </a:p>
        </p:txBody>
      </p:sp>
    </p:spTree>
    <p:extLst>
      <p:ext uri="{BB962C8B-B14F-4D97-AF65-F5344CB8AC3E}">
        <p14:creationId xmlns:p14="http://schemas.microsoft.com/office/powerpoint/2010/main" val="13719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 name="Google Shape;28;p5"/>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7" name="Google Shape;37;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4" name="Google Shape;44;p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0" name="Google Shape;50;p8"/>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youtu.be/T6b_fkOP-iU?si=juLdPfT3KlJxW2ti"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text&#10;&#10;AI-generated content may be incorrect.">
            <a:extLst>
              <a:ext uri="{FF2B5EF4-FFF2-40B4-BE49-F238E27FC236}">
                <a16:creationId xmlns:a16="http://schemas.microsoft.com/office/drawing/2014/main" id="{ACB7890E-442F-3902-118F-C1BF309E6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34" y="2286001"/>
            <a:ext cx="8849031" cy="1371599"/>
          </a:xfrm>
          <a:prstGeom prst="rect">
            <a:avLst/>
          </a:prstGeom>
          <a:noFill/>
        </p:spPr>
      </p:pic>
      <p:sp>
        <p:nvSpPr>
          <p:cNvPr id="6" name="TextBox 5">
            <a:extLst>
              <a:ext uri="{FF2B5EF4-FFF2-40B4-BE49-F238E27FC236}">
                <a16:creationId xmlns:a16="http://schemas.microsoft.com/office/drawing/2014/main" id="{69590022-70F5-B835-8B99-E4D9720BCE74}"/>
              </a:ext>
            </a:extLst>
          </p:cNvPr>
          <p:cNvSpPr txBox="1"/>
          <p:nvPr/>
        </p:nvSpPr>
        <p:spPr>
          <a:xfrm>
            <a:off x="2222339" y="1933696"/>
            <a:ext cx="0" cy="0"/>
          </a:xfrm>
          <a:prstGeom prst="rect">
            <a:avLst/>
          </a:prstGeom>
        </p:spPr>
        <p:txBody>
          <a:bodyPr vert="horz" wrap="none" lIns="68580" tIns="34290" rIns="68580" bIns="34290" rtlCol="0" anchor="ctr">
            <a:noAutofit/>
          </a:bodyPr>
          <a:lstStyle/>
          <a:p>
            <a:endParaRPr lang="en-US" sz="2700" dirty="0">
              <a:solidFill>
                <a:srgbClr val="235BA8"/>
              </a:solidFill>
            </a:endParaRPr>
          </a:p>
        </p:txBody>
      </p:sp>
      <p:sp>
        <p:nvSpPr>
          <p:cNvPr id="7" name="TextBox 6">
            <a:extLst>
              <a:ext uri="{FF2B5EF4-FFF2-40B4-BE49-F238E27FC236}">
                <a16:creationId xmlns:a16="http://schemas.microsoft.com/office/drawing/2014/main" id="{E755B8AF-86B5-C7B9-412D-F9AB10A0D821}"/>
              </a:ext>
            </a:extLst>
          </p:cNvPr>
          <p:cNvSpPr txBox="1"/>
          <p:nvPr/>
        </p:nvSpPr>
        <p:spPr>
          <a:xfrm>
            <a:off x="285750" y="4893635"/>
            <a:ext cx="2743200" cy="1200150"/>
          </a:xfrm>
          <a:prstGeom prst="rect">
            <a:avLst/>
          </a:prstGeom>
        </p:spPr>
        <p:txBody>
          <a:bodyPr vert="horz" wrap="square" lIns="68580" tIns="34290" rIns="68580" bIns="34290" rtlCol="0" anchor="ctr">
            <a:noAutofit/>
          </a:bodyPr>
          <a:lstStyle/>
          <a:p>
            <a:r>
              <a:rPr lang="en-US" sz="1800" dirty="0">
                <a:solidFill>
                  <a:schemeClr val="bg1"/>
                </a:solidFill>
              </a:rPr>
              <a:t>Student Names________</a:t>
            </a:r>
          </a:p>
          <a:p>
            <a:r>
              <a:rPr lang="en-US" sz="1800" dirty="0">
                <a:solidFill>
                  <a:schemeClr val="bg1"/>
                </a:solidFill>
              </a:rPr>
              <a:t>School_______________</a:t>
            </a:r>
          </a:p>
          <a:p>
            <a:r>
              <a:rPr lang="en-US" sz="1800" dirty="0">
                <a:solidFill>
                  <a:schemeClr val="bg1"/>
                </a:solidFill>
              </a:rPr>
              <a:t>Class________________</a:t>
            </a:r>
          </a:p>
        </p:txBody>
      </p:sp>
      <p:pic>
        <p:nvPicPr>
          <p:cNvPr id="8" name="Picture 7" descr="A logo for a school&#10;&#10;AI-generated content may be incorrect.">
            <a:extLst>
              <a:ext uri="{FF2B5EF4-FFF2-40B4-BE49-F238E27FC236}">
                <a16:creationId xmlns:a16="http://schemas.microsoft.com/office/drawing/2014/main" id="{504782FF-BCEC-DFFD-B174-545339E2DA09}"/>
              </a:ext>
            </a:extLst>
          </p:cNvPr>
          <p:cNvPicPr>
            <a:picLocks noChangeAspect="1"/>
          </p:cNvPicPr>
          <p:nvPr/>
        </p:nvPicPr>
        <p:blipFill>
          <a:blip r:embed="rId3"/>
          <a:stretch>
            <a:fillRect/>
          </a:stretch>
        </p:blipFill>
        <p:spPr>
          <a:xfrm>
            <a:off x="6733066" y="4893635"/>
            <a:ext cx="2219547" cy="1479698"/>
          </a:xfrm>
          <a:prstGeom prst="rect">
            <a:avLst/>
          </a:prstGeom>
        </p:spPr>
      </p:pic>
    </p:spTree>
    <p:extLst>
      <p:ext uri="{BB962C8B-B14F-4D97-AF65-F5344CB8AC3E}">
        <p14:creationId xmlns:p14="http://schemas.microsoft.com/office/powerpoint/2010/main" val="72990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Arial"/>
                <a:ea typeface="Arial"/>
                <a:cs typeface="Arial"/>
                <a:sym typeface="Arial"/>
              </a:rPr>
              <a:t>Choices</a:t>
            </a:r>
            <a:endParaRPr sz="4400" b="1" i="0" u="none" strike="noStrike" cap="none">
              <a:solidFill>
                <a:schemeClr val="dk1"/>
              </a:solidFill>
              <a:latin typeface="Arial"/>
              <a:ea typeface="Arial"/>
              <a:cs typeface="Arial"/>
              <a:sym typeface="Arial"/>
            </a:endParaRPr>
          </a:p>
        </p:txBody>
      </p:sp>
      <p:sp>
        <p:nvSpPr>
          <p:cNvPr id="139" name="Google Shape;139;p22"/>
          <p:cNvSpPr/>
          <p:nvPr/>
        </p:nvSpPr>
        <p:spPr>
          <a:xfrm>
            <a:off x="609600" y="1417650"/>
            <a:ext cx="7924800" cy="4155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Making a choice means to decide just what you will use your resources on. Spend your resources on the things you need first, and if there is any left over, then get some of the things you want. Tyya’s father was doing that in the story: he was choosing the groceries that his family needed. Remember what he called the ice cream and chocolate bars? </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He decided his family didn’t need sugary junk, so he wouldn’t spend his money on those things. </a:t>
            </a:r>
            <a:endParaRPr sz="2000"/>
          </a:p>
          <a:p>
            <a:pPr marL="0" marR="0" lvl="0" indent="0" algn="l" rtl="0">
              <a:lnSpc>
                <a:spcPct val="100000"/>
              </a:lnSpc>
              <a:spcBef>
                <a:spcPts val="0"/>
              </a:spcBef>
              <a:spcAft>
                <a:spcPts val="0"/>
              </a:spcAft>
              <a:buClr>
                <a:schemeClr val="dk1"/>
              </a:buClr>
              <a:buFont typeface="Calibri"/>
              <a:buNone/>
            </a:pPr>
            <a:endParaRPr sz="2000">
              <a:solidFill>
                <a:srgbClr val="000000"/>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Why did he spend his money buying Tyya? </a:t>
            </a:r>
            <a:endParaRPr sz="2000" i="0" u="none" strike="noStrike" cap="none">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457200" y="274658"/>
            <a:ext cx="8229600" cy="1908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a:latin typeface="Arial"/>
                <a:ea typeface="Arial"/>
                <a:cs typeface="Arial"/>
                <a:sym typeface="Arial"/>
              </a:rPr>
              <a:t>Resources</a:t>
            </a:r>
            <a:endParaRPr b="1">
              <a:latin typeface="Arial"/>
              <a:ea typeface="Arial"/>
              <a:cs typeface="Arial"/>
              <a:sym typeface="Arial"/>
            </a:endParaRPr>
          </a:p>
          <a:p>
            <a:pPr marL="0" marR="0" lvl="0" indent="0" algn="ctr" rtl="0">
              <a:spcBef>
                <a:spcPts val="0"/>
              </a:spcBef>
              <a:spcAft>
                <a:spcPts val="0"/>
              </a:spcAft>
              <a:buClr>
                <a:schemeClr val="dk1"/>
              </a:buClr>
              <a:buFont typeface="Calibri"/>
              <a:buNone/>
            </a:pPr>
            <a:endParaRPr b="1"/>
          </a:p>
          <a:p>
            <a:pPr marL="0" marR="0" lvl="0" indent="0" algn="ctr" rtl="0">
              <a:spcBef>
                <a:spcPts val="0"/>
              </a:spcBef>
              <a:spcAft>
                <a:spcPts val="0"/>
              </a:spcAft>
              <a:buClr>
                <a:schemeClr val="dk1"/>
              </a:buClr>
              <a:buFont typeface="Calibri"/>
              <a:buNone/>
            </a:pPr>
            <a:r>
              <a:rPr lang="en-US" sz="3600" i="0" u="none" strike="noStrike" cap="none">
                <a:solidFill>
                  <a:schemeClr val="dk1"/>
                </a:solidFill>
                <a:latin typeface="Arial"/>
                <a:ea typeface="Arial"/>
                <a:cs typeface="Arial"/>
                <a:sym typeface="Arial"/>
              </a:rPr>
              <a:t>Why can’t we have everything?</a:t>
            </a:r>
            <a:endParaRPr sz="3600" i="0" u="none" strike="noStrike" cap="none">
              <a:solidFill>
                <a:schemeClr val="dk1"/>
              </a:solidFill>
              <a:latin typeface="Arial"/>
              <a:ea typeface="Arial"/>
              <a:cs typeface="Arial"/>
              <a:sym typeface="Arial"/>
            </a:endParaRPr>
          </a:p>
        </p:txBody>
      </p:sp>
      <p:sp>
        <p:nvSpPr>
          <p:cNvPr id="145" name="Google Shape;145;p23"/>
          <p:cNvSpPr txBox="1"/>
          <p:nvPr/>
        </p:nvSpPr>
        <p:spPr>
          <a:xfrm>
            <a:off x="1237075" y="2478975"/>
            <a:ext cx="7086600" cy="3539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rPr>
              <a:t>Resources are limited!!</a:t>
            </a:r>
            <a:endParaRPr sz="2400">
              <a:solidFill>
                <a:schemeClr val="dk1"/>
              </a:solidFill>
            </a:endParaRPr>
          </a:p>
          <a:p>
            <a:pPr marL="0" marR="0" lvl="0" indent="0" algn="ctr" rtl="0">
              <a:spcBef>
                <a:spcPts val="0"/>
              </a:spcBef>
              <a:spcAft>
                <a:spcPts val="0"/>
              </a:spcAft>
              <a:buNone/>
            </a:pPr>
            <a:endParaRPr sz="2400">
              <a:solidFill>
                <a:schemeClr val="dk1"/>
              </a:solidFill>
            </a:endParaRPr>
          </a:p>
          <a:p>
            <a:pPr marL="457200" marR="0" lvl="0" indent="-381000" algn="l" rtl="0">
              <a:spcBef>
                <a:spcPts val="0"/>
              </a:spcBef>
              <a:spcAft>
                <a:spcPts val="0"/>
              </a:spcAft>
              <a:buClr>
                <a:schemeClr val="dk1"/>
              </a:buClr>
              <a:buSzPts val="2400"/>
              <a:buChar char="●"/>
            </a:pPr>
            <a:r>
              <a:rPr lang="en-US" sz="2400">
                <a:solidFill>
                  <a:schemeClr val="dk1"/>
                </a:solidFill>
              </a:rPr>
              <a:t>Not enough money</a:t>
            </a:r>
            <a:endParaRPr sz="2400"/>
          </a:p>
          <a:p>
            <a:pPr marL="457200" marR="0" lvl="0" indent="-381000" algn="l" rtl="0">
              <a:spcBef>
                <a:spcPts val="0"/>
              </a:spcBef>
              <a:spcAft>
                <a:spcPts val="0"/>
              </a:spcAft>
              <a:buClr>
                <a:schemeClr val="dk1"/>
              </a:buClr>
              <a:buSzPts val="2400"/>
              <a:buChar char="●"/>
            </a:pPr>
            <a:r>
              <a:rPr lang="en-US" sz="2400">
                <a:solidFill>
                  <a:schemeClr val="dk1"/>
                </a:solidFill>
              </a:rPr>
              <a:t>Not enough hours to work</a:t>
            </a:r>
            <a:endParaRPr sz="2400"/>
          </a:p>
          <a:p>
            <a:pPr marL="457200" marR="0" lvl="0" indent="-381000" algn="l" rtl="0">
              <a:spcBef>
                <a:spcPts val="0"/>
              </a:spcBef>
              <a:spcAft>
                <a:spcPts val="0"/>
              </a:spcAft>
              <a:buClr>
                <a:schemeClr val="dk1"/>
              </a:buClr>
              <a:buSzPts val="2400"/>
              <a:buChar char="●"/>
            </a:pPr>
            <a:r>
              <a:rPr lang="en-US" sz="2400">
                <a:solidFill>
                  <a:schemeClr val="dk1"/>
                </a:solidFill>
              </a:rPr>
              <a:t>A limited number of products</a:t>
            </a:r>
            <a:endParaRPr sz="24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p:nvPr/>
        </p:nvSpPr>
        <p:spPr>
          <a:xfrm>
            <a:off x="609600" y="1376064"/>
            <a:ext cx="7848600" cy="40934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So we can say that Tyya and her family had </a:t>
            </a:r>
            <a:r>
              <a:rPr lang="en-US" sz="2000" i="0" u="sng" strike="noStrike" cap="none">
                <a:solidFill>
                  <a:schemeClr val="dk1"/>
                </a:solidFill>
              </a:rPr>
              <a:t>wants</a:t>
            </a:r>
            <a:r>
              <a:rPr lang="en-US" sz="2000" i="0" u="none" strike="noStrike" cap="none">
                <a:solidFill>
                  <a:srgbClr val="000000"/>
                </a:solidFill>
              </a:rPr>
              <a:t>—meaning if they could, they would have bought hundreds and hundreds of things in the store. But they also had </a:t>
            </a:r>
            <a:r>
              <a:rPr lang="en-US" sz="2000" i="0" strike="noStrike" cap="none">
                <a:solidFill>
                  <a:schemeClr val="dk1"/>
                </a:solidFill>
              </a:rPr>
              <a:t>limited </a:t>
            </a:r>
            <a:r>
              <a:rPr lang="en-US" sz="2000" i="0" u="sng" strike="noStrike" cap="none">
                <a:solidFill>
                  <a:schemeClr val="dk1"/>
                </a:solidFill>
              </a:rPr>
              <a:t>resources</a:t>
            </a:r>
            <a:r>
              <a:rPr lang="en-US" sz="2000" i="0" u="none" strike="noStrike" cap="none">
                <a:solidFill>
                  <a:srgbClr val="000000"/>
                </a:solidFill>
              </a:rPr>
              <a:t>—meaning there wasn’t enough money to buy all the things they wanted. Tyya’s father had to think about his limited resources. Then he had to think about what his family </a:t>
            </a:r>
            <a:r>
              <a:rPr lang="en-US" sz="2000" i="0" u="sng" strike="noStrike" cap="none">
                <a:solidFill>
                  <a:schemeClr val="dk1"/>
                </a:solidFill>
              </a:rPr>
              <a:t>needed</a:t>
            </a:r>
            <a:r>
              <a:rPr lang="en-US" sz="2000" i="0" u="none" strike="noStrike" cap="none">
                <a:solidFill>
                  <a:srgbClr val="000000"/>
                </a:solidFill>
              </a:rPr>
              <a:t>. Do you think his family needed 100 boxes of ice cream and 300 chocolate bars? </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Do you think they needed bread, eggs, milk, cheese, and spinach?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rgbClr val="000000"/>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When you don’t have enough resources to get everything you want, you sometimes have to make a </a:t>
            </a:r>
            <a:r>
              <a:rPr lang="en-US" sz="2000" i="0" u="sng" strike="noStrike" cap="none">
                <a:solidFill>
                  <a:schemeClr val="dk1"/>
                </a:solidFill>
              </a:rPr>
              <a:t>choice</a:t>
            </a:r>
            <a:r>
              <a:rPr lang="en-US" sz="2000" i="0" u="none" strike="noStrike" cap="none">
                <a:solidFill>
                  <a:srgbClr val="000000"/>
                </a:solidFill>
              </a:rPr>
              <a:t>. </a:t>
            </a:r>
            <a:endParaRPr sz="2000" i="0" u="none" strike="noStrike" cap="none">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b="1" i="0" u="none" strike="noStrike" cap="none">
                <a:solidFill>
                  <a:schemeClr val="dk1"/>
                </a:solidFill>
                <a:latin typeface="Arial"/>
                <a:ea typeface="Arial"/>
                <a:cs typeface="Arial"/>
                <a:sym typeface="Arial"/>
              </a:rPr>
              <a:t>Now lets play a little game about “Needs and Wants”</a:t>
            </a:r>
            <a:endParaRPr b="1" i="0" u="none" strike="noStrike" cap="none">
              <a:solidFill>
                <a:schemeClr val="dk1"/>
              </a:solidFill>
              <a:latin typeface="Arial"/>
              <a:ea typeface="Arial"/>
              <a:cs typeface="Arial"/>
              <a:sym typeface="Arial"/>
            </a:endParaRPr>
          </a:p>
        </p:txBody>
      </p:sp>
      <p:sp>
        <p:nvSpPr>
          <p:cNvPr id="156" name="Google Shape;156;p25"/>
          <p:cNvSpPr txBox="1"/>
          <p:nvPr/>
        </p:nvSpPr>
        <p:spPr>
          <a:xfrm>
            <a:off x="685800" y="2286000"/>
            <a:ext cx="7620000" cy="212365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rPr>
              <a:t>Let’s look at some items and you can help decide if they are needs or wants</a:t>
            </a:r>
            <a:endParaRPr sz="24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1" i="0" u="none" strike="noStrike" cap="none">
              <a:solidFill>
                <a:schemeClr val="dk1"/>
              </a:solidFill>
              <a:latin typeface="Calibri"/>
              <a:ea typeface="Calibri"/>
              <a:cs typeface="Calibri"/>
              <a:sym typeface="Calibri"/>
            </a:endParaRPr>
          </a:p>
        </p:txBody>
      </p:sp>
      <p:sp>
        <p:nvSpPr>
          <p:cNvPr id="162" name="Google Shape;162;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sz="2800" b="0" i="0" u="none" strike="noStrike" cap="none">
              <a:solidFill>
                <a:schemeClr val="dk1"/>
              </a:solidFill>
              <a:latin typeface="Calibri"/>
              <a:ea typeface="Calibri"/>
              <a:cs typeface="Calibri"/>
              <a:sym typeface="Calibri"/>
            </a:endParaRPr>
          </a:p>
        </p:txBody>
      </p:sp>
      <p:sp>
        <p:nvSpPr>
          <p:cNvPr id="163" name="Google Shape;163;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64" name="Google Shape;164;p26" descr="C:\Documents and Settings\CHRISJO\Local Settings\Temporary Internet Files\Content.IE5\3N6E5LHI\MC900441788[1].png"/>
          <p:cNvSpPr/>
          <p:nvPr/>
        </p:nvSpPr>
        <p:spPr>
          <a:xfrm>
            <a:off x="5334000" y="2895600"/>
            <a:ext cx="2743200" cy="2743200"/>
          </a:xfrm>
          <a:prstGeom prst="rect">
            <a:avLst/>
          </a:prstGeom>
          <a:solidFill>
            <a:srgbClr val="FFFFFF"/>
          </a:solidFill>
          <a:ln>
            <a:noFill/>
          </a:ln>
        </p:spPr>
        <p:txBody>
          <a:bodyPr/>
          <a:lstStyle/>
          <a:p>
            <a:endParaRPr lang="en-US"/>
          </a:p>
        </p:txBody>
      </p:sp>
      <p:pic>
        <p:nvPicPr>
          <p:cNvPr id="165" name="Google Shape;165;p26" descr="C:\Documents and Settings\CHRISJO\Local Settings\Temporary Internet Files\Content.IE5\3N6E5LHI\MC900441788[1].png"/>
          <p:cNvPicPr preferRelativeResize="0"/>
          <p:nvPr/>
        </p:nvPicPr>
        <p:blipFill rotWithShape="1">
          <a:blip r:embed="rId3">
            <a:alphaModFix/>
          </a:blip>
          <a:srcRect/>
          <a:stretch/>
        </p:blipFill>
        <p:spPr>
          <a:xfrm>
            <a:off x="5334000" y="2895600"/>
            <a:ext cx="2743200" cy="2743200"/>
          </a:xfrm>
          <a:prstGeom prst="rect">
            <a:avLst/>
          </a:prstGeom>
          <a:noFill/>
          <a:ln>
            <a:noFill/>
          </a:ln>
        </p:spPr>
      </p:pic>
      <p:pic>
        <p:nvPicPr>
          <p:cNvPr id="166" name="Google Shape;166;p26"/>
          <p:cNvPicPr preferRelativeResize="0"/>
          <p:nvPr/>
        </p:nvPicPr>
        <p:blipFill>
          <a:blip r:embed="rId4">
            <a:alphaModFix/>
          </a:blip>
          <a:stretch>
            <a:fillRect/>
          </a:stretch>
        </p:blipFill>
        <p:spPr>
          <a:xfrm>
            <a:off x="852475" y="2266825"/>
            <a:ext cx="3248025"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1" i="0" u="none" strike="noStrike" cap="none">
              <a:solidFill>
                <a:schemeClr val="dk1"/>
              </a:solidFill>
              <a:latin typeface="Calibri"/>
              <a:ea typeface="Calibri"/>
              <a:cs typeface="Calibri"/>
              <a:sym typeface="Calibri"/>
            </a:endParaRPr>
          </a:p>
        </p:txBody>
      </p:sp>
      <p:sp>
        <p:nvSpPr>
          <p:cNvPr id="172" name="Google Shape;172;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73" name="Google Shape;173;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74" name="Google Shape;174;p27" descr="C:\Documents and Settings\CHRISJO\Local Settings\Temporary Internet Files\Content.IE5\KGB3UY82\MC900434769[1].png"/>
          <p:cNvSpPr/>
          <p:nvPr/>
        </p:nvSpPr>
        <p:spPr>
          <a:xfrm>
            <a:off x="533400" y="2667000"/>
            <a:ext cx="3048000" cy="3048000"/>
          </a:xfrm>
          <a:prstGeom prst="rect">
            <a:avLst/>
          </a:prstGeom>
          <a:solidFill>
            <a:srgbClr val="FFFFFF"/>
          </a:solidFill>
          <a:ln>
            <a:noFill/>
          </a:ln>
        </p:spPr>
        <p:txBody>
          <a:bodyPr/>
          <a:lstStyle/>
          <a:p>
            <a:endParaRPr lang="en-US"/>
          </a:p>
        </p:txBody>
      </p:sp>
      <p:pic>
        <p:nvPicPr>
          <p:cNvPr id="175" name="Google Shape;175;p27" descr="C:\Documents and Settings\CHRISJO\Local Settings\Temporary Internet Files\Content.IE5\KGB3UY82\MC900434769[1].png"/>
          <p:cNvPicPr preferRelativeResize="0"/>
          <p:nvPr/>
        </p:nvPicPr>
        <p:blipFill rotWithShape="1">
          <a:blip r:embed="rId3">
            <a:alphaModFix/>
          </a:blip>
          <a:srcRect/>
          <a:stretch/>
        </p:blipFill>
        <p:spPr>
          <a:xfrm>
            <a:off x="533400" y="2667000"/>
            <a:ext cx="3048000" cy="3048000"/>
          </a:xfrm>
          <a:prstGeom prst="rect">
            <a:avLst/>
          </a:prstGeom>
          <a:noFill/>
          <a:ln>
            <a:noFill/>
          </a:ln>
        </p:spPr>
      </p:pic>
      <p:pic>
        <p:nvPicPr>
          <p:cNvPr id="176" name="Google Shape;176;p27"/>
          <p:cNvPicPr preferRelativeResize="0"/>
          <p:nvPr/>
        </p:nvPicPr>
        <p:blipFill>
          <a:blip r:embed="rId4">
            <a:alphaModFix/>
          </a:blip>
          <a:stretch>
            <a:fillRect/>
          </a:stretch>
        </p:blipFill>
        <p:spPr>
          <a:xfrm>
            <a:off x="4251688" y="2580738"/>
            <a:ext cx="4276725" cy="2962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0" i="0" u="none" strike="noStrike" cap="none">
              <a:solidFill>
                <a:schemeClr val="dk1"/>
              </a:solidFill>
              <a:latin typeface="Calibri"/>
              <a:ea typeface="Calibri"/>
              <a:cs typeface="Calibri"/>
              <a:sym typeface="Calibri"/>
            </a:endParaRPr>
          </a:p>
        </p:txBody>
      </p:sp>
      <p:sp>
        <p:nvSpPr>
          <p:cNvPr id="182" name="Google Shape;182;p2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83" name="Google Shape;183;p2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84" name="Google Shape;184;p28" descr="C:\Documents and Settings\CHRISJO\Local Settings\Temporary Internet Files\Content.IE5\GVFQ48DE\MC900433050[1].jpg"/>
          <p:cNvSpPr/>
          <p:nvPr/>
        </p:nvSpPr>
        <p:spPr>
          <a:xfrm>
            <a:off x="457200" y="2667000"/>
            <a:ext cx="3810000" cy="3810000"/>
          </a:xfrm>
          <a:prstGeom prst="rect">
            <a:avLst/>
          </a:prstGeom>
          <a:solidFill>
            <a:srgbClr val="FFFFFF"/>
          </a:solidFill>
          <a:ln>
            <a:noFill/>
          </a:ln>
        </p:spPr>
        <p:txBody>
          <a:bodyPr/>
          <a:lstStyle/>
          <a:p>
            <a:endParaRPr lang="en-US"/>
          </a:p>
        </p:txBody>
      </p:sp>
      <p:pic>
        <p:nvPicPr>
          <p:cNvPr id="185" name="Google Shape;185;p28" descr="C:\Documents and Settings\CHRISJO\Local Settings\Temporary Internet Files\Content.IE5\3N6E5LHI\MC900441777[1].png"/>
          <p:cNvPicPr preferRelativeResize="0"/>
          <p:nvPr/>
        </p:nvPicPr>
        <p:blipFill rotWithShape="1">
          <a:blip r:embed="rId3">
            <a:alphaModFix/>
          </a:blip>
          <a:srcRect/>
          <a:stretch/>
        </p:blipFill>
        <p:spPr>
          <a:xfrm>
            <a:off x="5334000" y="3124200"/>
            <a:ext cx="2743200" cy="2743200"/>
          </a:xfrm>
          <a:prstGeom prst="rect">
            <a:avLst/>
          </a:prstGeom>
          <a:noFill/>
          <a:ln>
            <a:noFill/>
          </a:ln>
        </p:spPr>
      </p:pic>
      <p:sp>
        <p:nvSpPr>
          <p:cNvPr id="186" name="Google Shape;186;p28" descr="C:\Documents and Settings\CHRISJO\Local Settings\Temporary Internet Files\Content.IE5\GVFQ48DE\MC900433050[1].jpg"/>
          <p:cNvSpPr/>
          <p:nvPr/>
        </p:nvSpPr>
        <p:spPr>
          <a:xfrm>
            <a:off x="609600" y="2819400"/>
            <a:ext cx="3810000" cy="3810000"/>
          </a:xfrm>
          <a:prstGeom prst="rect">
            <a:avLst/>
          </a:prstGeom>
          <a:solidFill>
            <a:srgbClr val="FFFFFF"/>
          </a:solidFill>
          <a:ln>
            <a:noFill/>
          </a:ln>
        </p:spPr>
        <p:txBody>
          <a:bodyPr/>
          <a:lstStyle/>
          <a:p>
            <a:endParaRPr lang="en-US"/>
          </a:p>
        </p:txBody>
      </p:sp>
      <p:pic>
        <p:nvPicPr>
          <p:cNvPr id="187" name="Google Shape;187;p28" descr="C:\Documents and Settings\CHRISJO\Local Settings\Temporary Internet Files\Content.IE5\GVFQ48DE\MC900433050[1].jpg"/>
          <p:cNvPicPr preferRelativeResize="0"/>
          <p:nvPr/>
        </p:nvPicPr>
        <p:blipFill rotWithShape="1">
          <a:blip r:embed="rId4">
            <a:alphaModFix/>
          </a:blip>
          <a:srcRect/>
          <a:stretch/>
        </p:blipFill>
        <p:spPr>
          <a:xfrm>
            <a:off x="457200" y="2667000"/>
            <a:ext cx="3810000" cy="3810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0" i="0" u="none" strike="noStrike" cap="none">
              <a:solidFill>
                <a:schemeClr val="dk1"/>
              </a:solidFill>
              <a:latin typeface="Calibri"/>
              <a:ea typeface="Calibri"/>
              <a:cs typeface="Calibri"/>
              <a:sym typeface="Calibri"/>
            </a:endParaRPr>
          </a:p>
        </p:txBody>
      </p:sp>
      <p:sp>
        <p:nvSpPr>
          <p:cNvPr id="193" name="Google Shape;193;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94" name="Google Shape;194;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195" name="Google Shape;195;p29" descr="C:\Documents and Settings\CHRISJO\Local Settings\Temporary Internet Files\Content.IE5\YA846L62\MC900057021[1].wmf"/>
          <p:cNvSpPr/>
          <p:nvPr/>
        </p:nvSpPr>
        <p:spPr>
          <a:xfrm>
            <a:off x="609600" y="2667000"/>
            <a:ext cx="3202992" cy="2819400"/>
          </a:xfrm>
          <a:prstGeom prst="rect">
            <a:avLst/>
          </a:prstGeom>
          <a:solidFill>
            <a:srgbClr val="FFFFFF"/>
          </a:solidFill>
          <a:ln>
            <a:noFill/>
          </a:ln>
        </p:spPr>
        <p:txBody>
          <a:bodyPr/>
          <a:lstStyle/>
          <a:p>
            <a:endParaRPr lang="en-US"/>
          </a:p>
        </p:txBody>
      </p:sp>
      <p:sp>
        <p:nvSpPr>
          <p:cNvPr id="196" name="Google Shape;196;p29" descr="C:\Documents and Settings\CHRISJO\Local Settings\Temporary Internet Files\Content.IE5\XBQJ5BNA\MP900406484[1].jpg"/>
          <p:cNvSpPr/>
          <p:nvPr/>
        </p:nvSpPr>
        <p:spPr>
          <a:xfrm>
            <a:off x="5029200" y="2209800"/>
            <a:ext cx="3569941" cy="3979710"/>
          </a:xfrm>
          <a:prstGeom prst="rect">
            <a:avLst/>
          </a:prstGeom>
          <a:solidFill>
            <a:srgbClr val="FFFFFF"/>
          </a:solidFill>
          <a:ln>
            <a:noFill/>
          </a:ln>
        </p:spPr>
        <p:txBody>
          <a:bodyPr/>
          <a:lstStyle/>
          <a:p>
            <a:endParaRPr lang="en-US"/>
          </a:p>
        </p:txBody>
      </p:sp>
      <p:pic>
        <p:nvPicPr>
          <p:cNvPr id="197" name="Google Shape;197;p29" descr="C:\Documents and Settings\CHRISJO\Local Settings\Temporary Internet Files\Content.IE5\YA846L62\MC900057021[1].wmf"/>
          <p:cNvPicPr preferRelativeResize="0"/>
          <p:nvPr/>
        </p:nvPicPr>
        <p:blipFill rotWithShape="1">
          <a:blip r:embed="rId3">
            <a:alphaModFix/>
          </a:blip>
          <a:srcRect/>
          <a:stretch/>
        </p:blipFill>
        <p:spPr>
          <a:xfrm>
            <a:off x="609600" y="2667000"/>
            <a:ext cx="3203100" cy="2819400"/>
          </a:xfrm>
          <a:prstGeom prst="rect">
            <a:avLst/>
          </a:prstGeom>
          <a:noFill/>
          <a:ln>
            <a:noFill/>
          </a:ln>
        </p:spPr>
      </p:pic>
      <p:pic>
        <p:nvPicPr>
          <p:cNvPr id="198" name="Google Shape;198;p29" descr="C:\Documents and Settings\CHRISJO\Local Settings\Temporary Internet Files\Content.IE5\XBQJ5BNA\MP900406484[1].jpg"/>
          <p:cNvPicPr preferRelativeResize="0"/>
          <p:nvPr/>
        </p:nvPicPr>
        <p:blipFill rotWithShape="1">
          <a:blip r:embed="rId4">
            <a:alphaModFix/>
          </a:blip>
          <a:srcRect/>
          <a:stretch/>
        </p:blipFill>
        <p:spPr>
          <a:xfrm>
            <a:off x="5029200" y="2209800"/>
            <a:ext cx="3570000" cy="3979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Calibri"/>
                <a:ea typeface="Calibri"/>
                <a:cs typeface="Calibri"/>
                <a:sym typeface="Calibri"/>
              </a:rPr>
              <a:t>Needs or Wants Game</a:t>
            </a:r>
            <a:endParaRPr sz="4400" b="0" i="0" u="none" strike="noStrike" cap="none">
              <a:solidFill>
                <a:schemeClr val="dk1"/>
              </a:solidFill>
              <a:latin typeface="Calibri"/>
              <a:ea typeface="Calibri"/>
              <a:cs typeface="Calibri"/>
              <a:sym typeface="Calibri"/>
            </a:endParaRPr>
          </a:p>
        </p:txBody>
      </p:sp>
      <p:sp>
        <p:nvSpPr>
          <p:cNvPr id="204" name="Google Shape;204;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05" name="Google Shape;205;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this a need or want?</a:t>
            </a:r>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06" name="Google Shape;206;p30" descr="C:\Documents and Settings\CHRISJO\Local Settings\Temporary Internet Files\Content.IE5\KGB3UY82\MC900300219[1].wmf"/>
          <p:cNvSpPr/>
          <p:nvPr/>
        </p:nvSpPr>
        <p:spPr>
          <a:xfrm>
            <a:off x="838200" y="2438400"/>
            <a:ext cx="3008987" cy="2971800"/>
          </a:xfrm>
          <a:prstGeom prst="rect">
            <a:avLst/>
          </a:prstGeom>
          <a:solidFill>
            <a:srgbClr val="FFFFFF"/>
          </a:solidFill>
          <a:ln>
            <a:noFill/>
          </a:ln>
        </p:spPr>
        <p:txBody>
          <a:bodyPr/>
          <a:lstStyle/>
          <a:p>
            <a:endParaRPr lang="en-US"/>
          </a:p>
        </p:txBody>
      </p:sp>
      <p:sp>
        <p:nvSpPr>
          <p:cNvPr id="207" name="Google Shape;207;p30" descr="C:\Documents and Settings\CHRISJO\Local Settings\Temporary Internet Files\Content.IE5\LWERBI2E\MC900441329[1].png"/>
          <p:cNvSpPr/>
          <p:nvPr/>
        </p:nvSpPr>
        <p:spPr>
          <a:xfrm>
            <a:off x="5257800" y="2667000"/>
            <a:ext cx="2743200" cy="2743200"/>
          </a:xfrm>
          <a:prstGeom prst="rect">
            <a:avLst/>
          </a:prstGeom>
          <a:solidFill>
            <a:srgbClr val="FFFFFF"/>
          </a:solidFill>
          <a:ln>
            <a:noFill/>
          </a:ln>
        </p:spPr>
        <p:txBody>
          <a:bodyPr/>
          <a:lstStyle/>
          <a:p>
            <a:endParaRPr lang="en-US"/>
          </a:p>
        </p:txBody>
      </p:sp>
      <p:pic>
        <p:nvPicPr>
          <p:cNvPr id="208" name="Google Shape;208;p30" descr="C:\Documents and Settings\CHRISJO\Local Settings\Temporary Internet Files\Content.IE5\KGB3UY82\MC900300219[1].wmf"/>
          <p:cNvPicPr preferRelativeResize="0"/>
          <p:nvPr/>
        </p:nvPicPr>
        <p:blipFill rotWithShape="1">
          <a:blip r:embed="rId3">
            <a:alphaModFix/>
          </a:blip>
          <a:srcRect/>
          <a:stretch/>
        </p:blipFill>
        <p:spPr>
          <a:xfrm>
            <a:off x="838200" y="2438400"/>
            <a:ext cx="3009000" cy="2971800"/>
          </a:xfrm>
          <a:prstGeom prst="rect">
            <a:avLst/>
          </a:prstGeom>
          <a:noFill/>
          <a:ln>
            <a:noFill/>
          </a:ln>
        </p:spPr>
      </p:pic>
      <p:pic>
        <p:nvPicPr>
          <p:cNvPr id="209" name="Google Shape;209;p30" descr="C:\Documents and Settings\CHRISJO\Local Settings\Temporary Internet Files\Content.IE5\LWERBI2E\MC900441329[1].png"/>
          <p:cNvPicPr preferRelativeResize="0"/>
          <p:nvPr/>
        </p:nvPicPr>
        <p:blipFill rotWithShape="1">
          <a:blip r:embed="rId4">
            <a:alphaModFix/>
          </a:blip>
          <a:srcRect/>
          <a:stretch/>
        </p:blipFill>
        <p:spPr>
          <a:xfrm>
            <a:off x="5257800" y="2667000"/>
            <a:ext cx="2743200" cy="2743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Arial"/>
                <a:ea typeface="Arial"/>
                <a:cs typeface="Arial"/>
                <a:sym typeface="Arial"/>
              </a:rPr>
              <a:t>THANK YOU!!!</a:t>
            </a:r>
            <a:endParaRPr sz="4400" b="1" i="0" u="none" strike="noStrike" cap="none">
              <a:solidFill>
                <a:schemeClr val="dk1"/>
              </a:solidFill>
              <a:latin typeface="Arial"/>
              <a:ea typeface="Arial"/>
              <a:cs typeface="Arial"/>
              <a:sym typeface="Arial"/>
            </a:endParaRPr>
          </a:p>
        </p:txBody>
      </p:sp>
      <p:sp>
        <p:nvSpPr>
          <p:cNvPr id="215" name="Google Shape;215;p31"/>
          <p:cNvSpPr/>
          <p:nvPr/>
        </p:nvSpPr>
        <p:spPr>
          <a:xfrm>
            <a:off x="609600" y="1334870"/>
            <a:ext cx="7696200" cy="498973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Calibri"/>
              <a:buNone/>
            </a:pPr>
            <a:r>
              <a:rPr lang="en-US" sz="2400" i="0" u="none" strike="noStrike" cap="none">
                <a:solidFill>
                  <a:srgbClr val="000000"/>
                </a:solidFill>
              </a:rPr>
              <a:t>Thank you so much for being great students and letting us share this lesson on needs and wants with you. </a:t>
            </a:r>
            <a:endParaRPr sz="2400"/>
          </a:p>
          <a:p>
            <a:pPr marL="0" marR="0" lvl="0" indent="0" algn="l" rtl="0">
              <a:lnSpc>
                <a:spcPct val="100000"/>
              </a:lnSpc>
              <a:spcBef>
                <a:spcPts val="0"/>
              </a:spcBef>
              <a:spcAft>
                <a:spcPts val="0"/>
              </a:spcAft>
              <a:buClr>
                <a:schemeClr val="dk1"/>
              </a:buClr>
              <a:buFont typeface="Calibri"/>
              <a:buNone/>
            </a:pPr>
            <a:endParaRPr sz="2400">
              <a:solidFill>
                <a:srgbClr val="000000"/>
              </a:solidFill>
            </a:endParaRPr>
          </a:p>
          <a:p>
            <a:pPr marL="0" marR="0" lvl="0" indent="0" algn="ctr" rtl="0">
              <a:lnSpc>
                <a:spcPct val="100000"/>
              </a:lnSpc>
              <a:spcBef>
                <a:spcPts val="0"/>
              </a:spcBef>
              <a:spcAft>
                <a:spcPts val="0"/>
              </a:spcAft>
              <a:buClr>
                <a:srgbClr val="000000"/>
              </a:buClr>
              <a:buFont typeface="Calibri"/>
              <a:buNone/>
            </a:pPr>
            <a:r>
              <a:rPr lang="en-US" sz="2400" i="0" u="none" strike="noStrike" cap="none">
                <a:solidFill>
                  <a:srgbClr val="000000"/>
                </a:solidFill>
              </a:rPr>
              <a:t>We hope you will remember what we talked about the next time you want your parents to buy you that little something extra. </a:t>
            </a:r>
            <a:endParaRPr sz="2400"/>
          </a:p>
          <a:p>
            <a:pPr marL="0" marR="0" lvl="0" indent="0" algn="ctr" rtl="0">
              <a:lnSpc>
                <a:spcPct val="100000"/>
              </a:lnSpc>
              <a:spcBef>
                <a:spcPts val="0"/>
              </a:spcBef>
              <a:spcAft>
                <a:spcPts val="0"/>
              </a:spcAft>
              <a:buClr>
                <a:schemeClr val="dk1"/>
              </a:buClr>
              <a:buFont typeface="Calibri"/>
              <a:buNone/>
            </a:pPr>
            <a:endParaRPr sz="2400">
              <a:solidFill>
                <a:srgbClr val="000000"/>
              </a:solidFill>
            </a:endParaRPr>
          </a:p>
          <a:p>
            <a:pPr marL="0" marR="0" lvl="0" indent="0" algn="ctr" rtl="0">
              <a:lnSpc>
                <a:spcPct val="100000"/>
              </a:lnSpc>
              <a:spcBef>
                <a:spcPts val="0"/>
              </a:spcBef>
              <a:spcAft>
                <a:spcPts val="0"/>
              </a:spcAft>
              <a:buClr>
                <a:srgbClr val="000000"/>
              </a:buClr>
              <a:buFont typeface="Calibri"/>
              <a:buNone/>
            </a:pPr>
            <a:r>
              <a:rPr lang="en-US" sz="2400" i="0" u="none" strike="noStrike" cap="none">
                <a:solidFill>
                  <a:srgbClr val="000000"/>
                </a:solidFill>
              </a:rPr>
              <a:t>Just remember, your parents have to take care of the </a:t>
            </a:r>
            <a:r>
              <a:rPr lang="en-US" sz="2400" i="0" u="sng" strike="noStrike" cap="none">
                <a:solidFill>
                  <a:srgbClr val="000000"/>
                </a:solidFill>
              </a:rPr>
              <a:t>NEEDS</a:t>
            </a:r>
            <a:r>
              <a:rPr lang="en-US" sz="2400" i="0" u="none" strike="noStrike" cap="none">
                <a:solidFill>
                  <a:srgbClr val="000000"/>
                </a:solidFill>
              </a:rPr>
              <a:t> of your family before they can spend the extra on the </a:t>
            </a:r>
            <a:r>
              <a:rPr lang="en-US" sz="2400" i="0" u="sng" strike="noStrike" cap="none">
                <a:solidFill>
                  <a:srgbClr val="000000"/>
                </a:solidFill>
              </a:rPr>
              <a:t>WANTS </a:t>
            </a:r>
            <a:r>
              <a:rPr lang="en-US" sz="2400" i="0" u="none" strike="noStrike" cap="none">
                <a:solidFill>
                  <a:srgbClr val="000000"/>
                </a:solidFill>
              </a:rPr>
              <a:t>that you would like.</a:t>
            </a:r>
            <a:endParaRPr sz="2400" i="0" u="none" strike="noStrike" cap="none">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92875" y="457200"/>
            <a:ext cx="8839500" cy="14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B050"/>
              </a:buClr>
              <a:buFont typeface="Calibri"/>
              <a:buNone/>
            </a:pPr>
            <a:r>
              <a:rPr lang="en-US" sz="4400" b="1" i="0" u="sng" strike="noStrike" cap="none" dirty="0">
                <a:solidFill>
                  <a:srgbClr val="00B050"/>
                </a:solidFill>
                <a:latin typeface="Arial"/>
                <a:ea typeface="Arial"/>
                <a:cs typeface="Arial"/>
                <a:sym typeface="Arial"/>
              </a:rPr>
              <a:t>Grade 1: NEEDS</a:t>
            </a:r>
            <a:r>
              <a:rPr lang="en-US" b="1" u="sng" dirty="0">
                <a:solidFill>
                  <a:srgbClr val="00B050"/>
                </a:solidFill>
                <a:latin typeface="Arial"/>
                <a:ea typeface="Arial"/>
                <a:cs typeface="Arial"/>
                <a:sym typeface="Arial"/>
              </a:rPr>
              <a:t> and </a:t>
            </a:r>
            <a:r>
              <a:rPr lang="en-US" sz="4400" b="1" i="0" u="sng" strike="noStrike" cap="none" dirty="0">
                <a:solidFill>
                  <a:srgbClr val="00B050"/>
                </a:solidFill>
                <a:latin typeface="Arial"/>
                <a:ea typeface="Arial"/>
                <a:cs typeface="Arial"/>
                <a:sym typeface="Arial"/>
              </a:rPr>
              <a:t>WANTS</a:t>
            </a:r>
            <a:br>
              <a:rPr lang="en-US" sz="4400" i="0" u="none" strike="noStrike" cap="none" dirty="0">
                <a:solidFill>
                  <a:schemeClr val="dk1"/>
                </a:solidFill>
                <a:latin typeface="Arial"/>
                <a:ea typeface="Arial"/>
                <a:cs typeface="Arial"/>
                <a:sym typeface="Arial"/>
              </a:rPr>
            </a:br>
            <a:endParaRPr sz="4400" i="0" u="none" strike="noStrike" cap="none" dirty="0">
              <a:solidFill>
                <a:schemeClr val="dk1"/>
              </a:solidFill>
              <a:latin typeface="Arial"/>
              <a:ea typeface="Arial"/>
              <a:cs typeface="Arial"/>
              <a:sym typeface="Arial"/>
            </a:endParaRPr>
          </a:p>
        </p:txBody>
      </p:sp>
      <p:sp>
        <p:nvSpPr>
          <p:cNvPr id="90" name="Google Shape;90;p14"/>
          <p:cNvSpPr txBox="1">
            <a:spLocks noGrp="1"/>
          </p:cNvSpPr>
          <p:nvPr>
            <p:ph type="subTitle" idx="1"/>
          </p:nvPr>
        </p:nvSpPr>
        <p:spPr>
          <a:xfrm>
            <a:off x="685800" y="1752600"/>
            <a:ext cx="77724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105000"/>
              </a:lnSpc>
              <a:spcBef>
                <a:spcPts val="0"/>
              </a:spcBef>
              <a:spcAft>
                <a:spcPts val="0"/>
              </a:spcAft>
              <a:buClr>
                <a:srgbClr val="000000"/>
              </a:buClr>
              <a:buFont typeface="Arial"/>
              <a:buNone/>
            </a:pPr>
            <a:r>
              <a:rPr lang="en-US" sz="2420" i="0" u="none" strike="noStrike" cap="none" dirty="0">
                <a:solidFill>
                  <a:srgbClr val="000000"/>
                </a:solidFill>
                <a:latin typeface="Arial"/>
                <a:ea typeface="Arial"/>
                <a:cs typeface="Arial"/>
                <a:sym typeface="Arial"/>
              </a:rPr>
              <a:t>Introduce yourselves. Include your grade and a little bit about you. Explain that you are taking a </a:t>
            </a:r>
            <a:r>
              <a:rPr lang="en-US" sz="2420" dirty="0">
                <a:solidFill>
                  <a:srgbClr val="000000"/>
                </a:solidFill>
                <a:latin typeface="Arial"/>
                <a:ea typeface="Arial"/>
                <a:cs typeface="Arial"/>
                <a:sym typeface="Arial"/>
              </a:rPr>
              <a:t>class on Financial Literacy</a:t>
            </a:r>
            <a:r>
              <a:rPr lang="en-US" sz="2420" i="0" u="none" strike="noStrike" cap="none" dirty="0">
                <a:solidFill>
                  <a:srgbClr val="000000"/>
                </a:solidFill>
                <a:latin typeface="Arial"/>
                <a:ea typeface="Arial"/>
                <a:cs typeface="Arial"/>
                <a:sym typeface="Arial"/>
              </a:rPr>
              <a:t> and in it you learn ways to be a better consumer/shopper and a lot of lessons about becoming an adult. Because you are almost out of high school, it’s very important to learn life lessons. </a:t>
            </a:r>
            <a:endParaRPr sz="2420" i="0" u="none" strike="noStrike" cap="none" dirty="0">
              <a:solidFill>
                <a:srgbClr val="888888"/>
              </a:solidFill>
              <a:latin typeface="Arial"/>
              <a:ea typeface="Arial"/>
              <a:cs typeface="Arial"/>
              <a:sym typeface="Arial"/>
            </a:endParaRPr>
          </a:p>
          <a:p>
            <a:pPr marL="0" marR="0" lvl="0" indent="0" algn="l" rtl="0">
              <a:lnSpc>
                <a:spcPct val="105000"/>
              </a:lnSpc>
              <a:spcBef>
                <a:spcPts val="0"/>
              </a:spcBef>
              <a:spcAft>
                <a:spcPts val="0"/>
              </a:spcAft>
              <a:buClr>
                <a:srgbClr val="000000"/>
              </a:buClr>
              <a:buFont typeface="Arial"/>
              <a:buNone/>
            </a:pPr>
            <a:r>
              <a:rPr lang="en-US" sz="2420" i="0" u="none" strike="noStrike" cap="none" dirty="0">
                <a:solidFill>
                  <a:srgbClr val="000000"/>
                </a:solidFill>
                <a:latin typeface="Arial"/>
                <a:ea typeface="Arial"/>
                <a:cs typeface="Arial"/>
                <a:sym typeface="Arial"/>
              </a:rPr>
              <a:t> </a:t>
            </a:r>
            <a:endParaRPr sz="2420" i="0" u="none" strike="noStrike" cap="none" dirty="0">
              <a:solidFill>
                <a:srgbClr val="888888"/>
              </a:solidFill>
              <a:latin typeface="Arial"/>
              <a:ea typeface="Arial"/>
              <a:cs typeface="Arial"/>
              <a:sym typeface="Arial"/>
            </a:endParaRPr>
          </a:p>
          <a:p>
            <a:pPr marL="0" marR="0" lvl="0" indent="0" algn="l" rtl="0">
              <a:lnSpc>
                <a:spcPct val="105000"/>
              </a:lnSpc>
              <a:spcBef>
                <a:spcPts val="0"/>
              </a:spcBef>
              <a:spcAft>
                <a:spcPts val="0"/>
              </a:spcAft>
              <a:buClr>
                <a:srgbClr val="000000"/>
              </a:buClr>
              <a:buFont typeface="Arial"/>
              <a:buNone/>
            </a:pPr>
            <a:r>
              <a:rPr lang="en-US" sz="2420" i="0" u="none" strike="noStrike" cap="none" dirty="0">
                <a:solidFill>
                  <a:srgbClr val="000000"/>
                </a:solidFill>
                <a:latin typeface="Arial"/>
                <a:ea typeface="Arial"/>
                <a:cs typeface="Arial"/>
                <a:sym typeface="Arial"/>
              </a:rPr>
              <a:t>Tell the classes that today we are going to share a lesson on NEEDS and WANTS. This is also a very good life lesson. Tell them it will begin with a story</a:t>
            </a:r>
            <a:endParaRPr sz="2420" i="0" u="none" strike="noStrike" cap="none" dirty="0">
              <a:solidFill>
                <a:srgbClr val="888888"/>
              </a:solidFill>
              <a:latin typeface="Arial"/>
              <a:ea typeface="Arial"/>
              <a:cs typeface="Arial"/>
              <a:sym typeface="Arial"/>
            </a:endParaRPr>
          </a:p>
          <a:p>
            <a:pPr marL="0" marR="0" lvl="0" indent="0" algn="l" rtl="0">
              <a:lnSpc>
                <a:spcPct val="90000"/>
              </a:lnSpc>
              <a:spcBef>
                <a:spcPts val="544"/>
              </a:spcBef>
              <a:spcAft>
                <a:spcPts val="0"/>
              </a:spcAft>
              <a:buClr>
                <a:srgbClr val="888888"/>
              </a:buClr>
              <a:buFont typeface="Arial"/>
              <a:buNone/>
            </a:pPr>
            <a:endParaRPr sz="2420" i="0" u="none" strike="noStrike" cap="none" dirty="0">
              <a:solidFill>
                <a:srgbClr val="888888"/>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2"/>
          <p:cNvPicPr preferRelativeResize="0"/>
          <p:nvPr/>
        </p:nvPicPr>
        <p:blipFill>
          <a:blip r:embed="rId3">
            <a:alphaModFix/>
          </a:blip>
          <a:stretch>
            <a:fillRect/>
          </a:stretch>
        </p:blipFill>
        <p:spPr>
          <a:xfrm>
            <a:off x="152400" y="811463"/>
            <a:ext cx="8839200" cy="4972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228600" y="381000"/>
            <a:ext cx="8458200" cy="4278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Calibri"/>
              <a:buNone/>
            </a:pPr>
            <a:r>
              <a:rPr lang="en-US" sz="3959" b="1" i="0" u="sng" strike="noStrike" cap="none">
                <a:solidFill>
                  <a:schemeClr val="dk1"/>
                </a:solidFill>
                <a:latin typeface="Arial"/>
                <a:ea typeface="Arial"/>
                <a:cs typeface="Arial"/>
                <a:sym typeface="Arial"/>
              </a:rPr>
              <a:t>Today’s </a:t>
            </a:r>
            <a:r>
              <a:rPr lang="en-US" sz="3959" b="1" u="sng">
                <a:latin typeface="Arial"/>
                <a:ea typeface="Arial"/>
                <a:cs typeface="Arial"/>
                <a:sym typeface="Arial"/>
              </a:rPr>
              <a:t>Vocabulary</a:t>
            </a:r>
            <a:r>
              <a:rPr lang="en-US" sz="3959" b="1" i="0" u="sng" strike="noStrike" cap="none">
                <a:solidFill>
                  <a:schemeClr val="dk1"/>
                </a:solidFill>
                <a:latin typeface="Arial"/>
                <a:ea typeface="Arial"/>
                <a:cs typeface="Arial"/>
                <a:sym typeface="Arial"/>
              </a:rPr>
              <a:t>:</a:t>
            </a:r>
            <a:endParaRPr sz="3959" b="1" i="0" u="sng"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Calibri"/>
              <a:buNone/>
            </a:pPr>
            <a:endParaRPr sz="3959" b="1" u="sng">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i="0" u="none" strike="noStrike" cap="none">
                <a:solidFill>
                  <a:schemeClr val="dk1"/>
                </a:solidFill>
                <a:latin typeface="Arial"/>
                <a:ea typeface="Arial"/>
                <a:cs typeface="Arial"/>
                <a:sym typeface="Arial"/>
              </a:rPr>
              <a:t>Needs </a:t>
            </a:r>
            <a:endParaRPr sz="3959" b="1" i="0" u="none" strike="noStrike" cap="none">
              <a:solidFill>
                <a:schemeClr val="dk1"/>
              </a:solidFill>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i="0" u="none" strike="noStrike" cap="none">
                <a:solidFill>
                  <a:schemeClr val="dk1"/>
                </a:solidFill>
                <a:latin typeface="Arial"/>
                <a:ea typeface="Arial"/>
                <a:cs typeface="Arial"/>
                <a:sym typeface="Arial"/>
              </a:rPr>
              <a:t>Wants</a:t>
            </a:r>
            <a:endParaRPr sz="3959" b="1">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a:latin typeface="Arial"/>
                <a:ea typeface="Arial"/>
                <a:cs typeface="Arial"/>
                <a:sym typeface="Arial"/>
              </a:rPr>
              <a:t>Choices</a:t>
            </a:r>
            <a:r>
              <a:rPr lang="en-US" sz="3959" b="1" i="0" u="none" strike="noStrike" cap="none">
                <a:solidFill>
                  <a:schemeClr val="dk1"/>
                </a:solidFill>
                <a:latin typeface="Arial"/>
                <a:ea typeface="Arial"/>
                <a:cs typeface="Arial"/>
                <a:sym typeface="Arial"/>
              </a:rPr>
              <a:t> </a:t>
            </a:r>
            <a:endParaRPr sz="3959" b="1">
              <a:latin typeface="Arial"/>
              <a:ea typeface="Arial"/>
              <a:cs typeface="Arial"/>
              <a:sym typeface="Arial"/>
            </a:endParaRPr>
          </a:p>
          <a:p>
            <a:pPr marL="457200" marR="0" lvl="0" indent="-480060" algn="l" rtl="0">
              <a:spcBef>
                <a:spcPts val="0"/>
              </a:spcBef>
              <a:spcAft>
                <a:spcPts val="0"/>
              </a:spcAft>
              <a:buSzPts val="3960"/>
              <a:buFont typeface="Arial"/>
              <a:buChar char="●"/>
            </a:pPr>
            <a:r>
              <a:rPr lang="en-US" sz="3959" b="1">
                <a:latin typeface="Arial"/>
                <a:ea typeface="Arial"/>
                <a:cs typeface="Arial"/>
                <a:sym typeface="Arial"/>
              </a:rPr>
              <a:t>Resources (Money)</a:t>
            </a:r>
            <a:endParaRPr sz="3959"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457200" y="274678"/>
            <a:ext cx="8229600" cy="376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Arial"/>
                <a:ea typeface="Arial"/>
                <a:cs typeface="Arial"/>
                <a:sym typeface="Arial"/>
              </a:rPr>
              <a:t>Your Presenters:</a:t>
            </a:r>
            <a:endParaRPr b="1">
              <a:latin typeface="Arial"/>
              <a:ea typeface="Arial"/>
              <a:cs typeface="Arial"/>
              <a:sym typeface="Arial"/>
            </a:endParaRPr>
          </a:p>
          <a:p>
            <a:pPr marL="0" lvl="0" indent="0" algn="ctr" rtl="0">
              <a:spcBef>
                <a:spcPts val="0"/>
              </a:spcBef>
              <a:spcAft>
                <a:spcPts val="0"/>
              </a:spcAft>
              <a:buNone/>
            </a:pPr>
            <a:endParaRPr>
              <a:latin typeface="Arial"/>
              <a:ea typeface="Arial"/>
              <a:cs typeface="Arial"/>
              <a:sym typeface="Arial"/>
            </a:endParaRPr>
          </a:p>
          <a:p>
            <a:pPr marL="0" lvl="0" indent="0" algn="ctr" rtl="0">
              <a:spcBef>
                <a:spcPts val="0"/>
              </a:spcBef>
              <a:spcAft>
                <a:spcPts val="0"/>
              </a:spcAft>
              <a:buNone/>
            </a:pPr>
            <a:r>
              <a:rPr lang="en-US">
                <a:latin typeface="Arial"/>
                <a:ea typeface="Arial"/>
                <a:cs typeface="Arial"/>
                <a:sym typeface="Arial"/>
              </a:rPr>
              <a:t>Add a slide for each of the presenters</a:t>
            </a:r>
            <a:endParaRPr>
              <a:latin typeface="Arial"/>
              <a:ea typeface="Arial"/>
              <a:cs typeface="Arial"/>
              <a:sym typeface="Arial"/>
            </a:endParaRPr>
          </a:p>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body" idx="1"/>
          </p:nvPr>
        </p:nvSpPr>
        <p:spPr>
          <a:xfrm>
            <a:off x="185775" y="1535125"/>
            <a:ext cx="4311600" cy="11814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Font typeface="Arial"/>
              <a:buNone/>
            </a:pPr>
            <a:r>
              <a:rPr lang="en-US" i="0" u="none" strike="noStrike" cap="none">
                <a:solidFill>
                  <a:schemeClr val="dk1"/>
                </a:solidFill>
                <a:latin typeface="Arial"/>
                <a:ea typeface="Arial"/>
                <a:cs typeface="Arial"/>
                <a:sym typeface="Arial"/>
              </a:rPr>
              <a:t>Needs</a:t>
            </a:r>
            <a:endParaRPr>
              <a:latin typeface="Arial"/>
              <a:ea typeface="Arial"/>
              <a:cs typeface="Arial"/>
              <a:sym typeface="Arial"/>
            </a:endParaRPr>
          </a:p>
          <a:p>
            <a:pPr marL="0" marR="0" lvl="0" indent="0" algn="ctr" rtl="0">
              <a:spcBef>
                <a:spcPts val="480"/>
              </a:spcBef>
              <a:spcAft>
                <a:spcPts val="0"/>
              </a:spcAft>
              <a:buClr>
                <a:schemeClr val="dk1"/>
              </a:buClr>
              <a:buFont typeface="Arial"/>
              <a:buNone/>
            </a:pPr>
            <a:r>
              <a:rPr lang="en-US" i="0" u="sng" strike="noStrike" cap="none">
                <a:solidFill>
                  <a:schemeClr val="dk1"/>
                </a:solidFill>
                <a:latin typeface="Arial"/>
                <a:ea typeface="Arial"/>
                <a:cs typeface="Arial"/>
                <a:sym typeface="Arial"/>
              </a:rPr>
              <a:t>What are some examples?</a:t>
            </a:r>
            <a:endParaRPr i="0" u="sng" strike="noStrike" cap="none">
              <a:solidFill>
                <a:schemeClr val="dk1"/>
              </a:solidFill>
              <a:latin typeface="Arial"/>
              <a:ea typeface="Arial"/>
              <a:cs typeface="Arial"/>
              <a:sym typeface="Arial"/>
            </a:endParaRPr>
          </a:p>
        </p:txBody>
      </p:sp>
      <p:sp>
        <p:nvSpPr>
          <p:cNvPr id="106" name="Google Shape;106;p17"/>
          <p:cNvSpPr txBox="1">
            <a:spLocks noGrp="1"/>
          </p:cNvSpPr>
          <p:nvPr>
            <p:ph type="body" idx="2"/>
          </p:nvPr>
        </p:nvSpPr>
        <p:spPr>
          <a:xfrm>
            <a:off x="457175" y="2716700"/>
            <a:ext cx="4040100" cy="395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342900" algn="l" rtl="0">
              <a:lnSpc>
                <a:spcPct val="90000"/>
              </a:lnSpc>
              <a:spcBef>
                <a:spcPts val="48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107" name="Google Shape;107;p17"/>
          <p:cNvSpPr txBox="1">
            <a:spLocks noGrp="1"/>
          </p:cNvSpPr>
          <p:nvPr>
            <p:ph type="body" idx="3"/>
          </p:nvPr>
        </p:nvSpPr>
        <p:spPr>
          <a:xfrm>
            <a:off x="4645025" y="2058950"/>
            <a:ext cx="4041900" cy="657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Font typeface="Arial"/>
              <a:buNone/>
            </a:pPr>
            <a:r>
              <a:rPr lang="en-US" i="0" u="none" strike="noStrike" cap="none">
                <a:solidFill>
                  <a:schemeClr val="dk1"/>
                </a:solidFill>
                <a:latin typeface="Arial"/>
                <a:ea typeface="Arial"/>
                <a:cs typeface="Arial"/>
                <a:sym typeface="Arial"/>
              </a:rPr>
              <a:t>Wants</a:t>
            </a:r>
            <a:endParaRPr>
              <a:latin typeface="Arial"/>
              <a:ea typeface="Arial"/>
              <a:cs typeface="Arial"/>
              <a:sym typeface="Arial"/>
            </a:endParaRPr>
          </a:p>
          <a:p>
            <a:pPr marL="0" marR="0" lvl="0" indent="0" algn="ctr" rtl="0">
              <a:spcBef>
                <a:spcPts val="480"/>
              </a:spcBef>
              <a:spcAft>
                <a:spcPts val="0"/>
              </a:spcAft>
              <a:buClr>
                <a:schemeClr val="dk1"/>
              </a:buClr>
              <a:buFont typeface="Arial"/>
              <a:buNone/>
            </a:pPr>
            <a:r>
              <a:rPr lang="en-US" i="0" u="sng" strike="noStrike" cap="none">
                <a:solidFill>
                  <a:schemeClr val="dk1"/>
                </a:solidFill>
                <a:latin typeface="Arial"/>
                <a:ea typeface="Arial"/>
                <a:cs typeface="Arial"/>
                <a:sym typeface="Arial"/>
              </a:rPr>
              <a:t>What are some examples?</a:t>
            </a:r>
            <a:endParaRPr i="0" u="sng" strike="noStrike" cap="none">
              <a:solidFill>
                <a:schemeClr val="dk1"/>
              </a:solidFill>
              <a:latin typeface="Arial"/>
              <a:ea typeface="Arial"/>
              <a:cs typeface="Arial"/>
              <a:sym typeface="Arial"/>
            </a:endParaRPr>
          </a:p>
        </p:txBody>
      </p:sp>
      <p:sp>
        <p:nvSpPr>
          <p:cNvPr id="108" name="Google Shape;108;p17"/>
          <p:cNvSpPr txBox="1">
            <a:spLocks noGrp="1"/>
          </p:cNvSpPr>
          <p:nvPr>
            <p:ph type="body" idx="4"/>
          </p:nvPr>
        </p:nvSpPr>
        <p:spPr>
          <a:xfrm>
            <a:off x="4645025" y="2716700"/>
            <a:ext cx="4041900" cy="395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a:p>
          <a:p>
            <a:pPr marL="342900" marR="0" lvl="0" indent="-190500" algn="l" rtl="0">
              <a:lnSpc>
                <a:spcPct val="90000"/>
              </a:lnSpc>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480"/>
              </a:spcBef>
              <a:spcAft>
                <a:spcPts val="0"/>
              </a:spcAft>
              <a:buClr>
                <a:schemeClr val="dk1"/>
              </a:buClr>
              <a:buSzPts val="2400"/>
              <a:buFont typeface="Arial"/>
              <a:buChar char="•"/>
            </a:pPr>
            <a:endParaRPr sz="2400" b="0" i="0" u="none" strike="noStrike" cap="none">
              <a:solidFill>
                <a:schemeClr val="dk1"/>
              </a:solidFill>
              <a:latin typeface="Calibri"/>
              <a:ea typeface="Calibri"/>
              <a:cs typeface="Calibri"/>
              <a:sym typeface="Calibri"/>
            </a:endParaRPr>
          </a:p>
        </p:txBody>
      </p:sp>
      <p:pic>
        <p:nvPicPr>
          <p:cNvPr id="109" name="Google Shape;109;p17"/>
          <p:cNvPicPr preferRelativeResize="0"/>
          <p:nvPr/>
        </p:nvPicPr>
        <p:blipFill>
          <a:blip r:embed="rId3">
            <a:alphaModFix/>
          </a:blip>
          <a:stretch>
            <a:fillRect/>
          </a:stretch>
        </p:blipFill>
        <p:spPr>
          <a:xfrm>
            <a:off x="3143250" y="120975"/>
            <a:ext cx="2857500" cy="16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p:nvPr/>
        </p:nvSpPr>
        <p:spPr>
          <a:xfrm>
            <a:off x="762000" y="457200"/>
            <a:ext cx="7467600" cy="12618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chemeClr val="dk1"/>
                </a:solidFill>
              </a:rPr>
              <a:t>Have you ever gone grocery shopping with someone? What kinds of things do they sell in a grocery store that you like? </a:t>
            </a:r>
            <a:endParaRPr sz="2400" b="1">
              <a:solidFill>
                <a:schemeClr val="dk1"/>
              </a:solidFill>
            </a:endParaRPr>
          </a:p>
          <a:p>
            <a:pPr marL="0" marR="0" lvl="0" indent="0" algn="ctr" rtl="0">
              <a:spcBef>
                <a:spcPts val="0"/>
              </a:spcBef>
              <a:spcAft>
                <a:spcPts val="0"/>
              </a:spcAft>
              <a:buNone/>
            </a:pPr>
            <a:endParaRPr sz="2400" b="1">
              <a:solidFill>
                <a:schemeClr val="dk1"/>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8"/>
          <p:cNvSpPr/>
          <p:nvPr/>
        </p:nvSpPr>
        <p:spPr>
          <a:xfrm>
            <a:off x="762000" y="2647225"/>
            <a:ext cx="7239000" cy="139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Today we’re going to be talking about the things we want, and how we can’t always get everything we want. We will be </a:t>
            </a:r>
            <a:r>
              <a:rPr lang="en-US" sz="2000"/>
              <a:t>watching a </a:t>
            </a:r>
            <a:r>
              <a:rPr lang="en-US" sz="2000" i="0" u="none" strike="noStrike" cap="none">
                <a:solidFill>
                  <a:srgbClr val="000000"/>
                </a:solidFill>
              </a:rPr>
              <a:t>story of a family that takes a trip to the grocery store. It’s called </a:t>
            </a:r>
            <a:r>
              <a:rPr lang="en-US" sz="2000" i="1" u="none" strike="noStrike" cap="none">
                <a:solidFill>
                  <a:srgbClr val="000000"/>
                </a:solidFill>
              </a:rPr>
              <a:t>Something Good, </a:t>
            </a:r>
            <a:r>
              <a:rPr lang="en-US" sz="2000" i="0" u="none" strike="noStrike" cap="none">
                <a:solidFill>
                  <a:srgbClr val="000000"/>
                </a:solidFill>
              </a:rPr>
              <a:t>by Robert Munsch. The pictures in the story were made by Michael Martchenko. This book is especially fun because Mr. Munsch writes about his own family, and Mr. Martchenko’s drawings look just like them! </a:t>
            </a:r>
            <a:endParaRPr sz="2000" i="0" u="none" strike="noStrike" cap="none">
              <a:solidFill>
                <a:schemeClr val="dk1"/>
              </a:solidFill>
            </a:endParaRPr>
          </a:p>
        </p:txBody>
      </p:sp>
      <p:sp>
        <p:nvSpPr>
          <p:cNvPr id="116" name="Google Shape;116;p18"/>
          <p:cNvSpPr/>
          <p:nvPr/>
        </p:nvSpPr>
        <p:spPr>
          <a:xfrm>
            <a:off x="819150" y="4616125"/>
            <a:ext cx="7124700" cy="17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rPr>
              <a:t>The little girl in this story, Tyya (pronounced tie-ya), is unhappy because her dad never buys anything “good” at the grocery store. Let’s see what happens. </a:t>
            </a:r>
            <a:endParaRPr sz="2000">
              <a:solidFill>
                <a:schemeClr val="dk1"/>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2335200" y="431050"/>
            <a:ext cx="4863375" cy="4863375"/>
          </a:xfrm>
          <a:prstGeom prst="rect">
            <a:avLst/>
          </a:prstGeom>
          <a:noFill/>
          <a:ln>
            <a:noFill/>
          </a:ln>
        </p:spPr>
      </p:pic>
      <p:sp>
        <p:nvSpPr>
          <p:cNvPr id="122" name="Google Shape;122;p19"/>
          <p:cNvSpPr txBox="1"/>
          <p:nvPr/>
        </p:nvSpPr>
        <p:spPr>
          <a:xfrm>
            <a:off x="3065200" y="5665975"/>
            <a:ext cx="4071600" cy="74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US" sz="2400" b="1" u="sng">
                <a:solidFill>
                  <a:schemeClr val="hlink"/>
                </a:solidFill>
                <a:hlinkClick r:id="rId4"/>
              </a:rPr>
              <a:t>Something Good by Robert Munsch</a:t>
            </a:r>
            <a:endParaRPr sz="2400" b="1">
              <a:solidFill>
                <a:schemeClr val="dk1"/>
              </a:solidFill>
            </a:endParaRPr>
          </a:p>
          <a:p>
            <a:pPr marL="0" lvl="0" indent="0" algn="l" rtl="0">
              <a:spcBef>
                <a:spcPts val="0"/>
              </a:spcBef>
              <a:spcAft>
                <a:spcPts val="0"/>
              </a:spcAft>
              <a:buClr>
                <a:schemeClr val="dk1"/>
              </a:buClr>
              <a:buFont typeface="Arial"/>
              <a:buNone/>
            </a:pPr>
            <a:endParaRPr sz="1800" b="1">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1" i="0" u="none" strike="noStrike" cap="none">
                <a:solidFill>
                  <a:schemeClr val="dk1"/>
                </a:solidFill>
                <a:latin typeface="Arial"/>
                <a:ea typeface="Arial"/>
                <a:cs typeface="Arial"/>
                <a:sym typeface="Arial"/>
              </a:rPr>
              <a:t>Let</a:t>
            </a:r>
            <a:r>
              <a:rPr lang="en-US" b="1">
                <a:latin typeface="Arial"/>
                <a:ea typeface="Arial"/>
                <a:cs typeface="Arial"/>
                <a:sym typeface="Arial"/>
              </a:rPr>
              <a:t>’</a:t>
            </a:r>
            <a:r>
              <a:rPr lang="en-US" sz="4400" b="1" i="0" u="none" strike="noStrike" cap="none">
                <a:solidFill>
                  <a:schemeClr val="dk1"/>
                </a:solidFill>
                <a:latin typeface="Arial"/>
                <a:ea typeface="Arial"/>
                <a:cs typeface="Arial"/>
                <a:sym typeface="Arial"/>
              </a:rPr>
              <a:t>s talk about the story!</a:t>
            </a:r>
            <a:endParaRPr sz="4400" b="1" i="0" u="none" strike="noStrike" cap="none">
              <a:solidFill>
                <a:schemeClr val="dk1"/>
              </a:solidFill>
              <a:latin typeface="Arial"/>
              <a:ea typeface="Arial"/>
              <a:cs typeface="Arial"/>
              <a:sym typeface="Arial"/>
            </a:endParaRPr>
          </a:p>
        </p:txBody>
      </p:sp>
      <p:sp>
        <p:nvSpPr>
          <p:cNvPr id="128" name="Google Shape;128;p20"/>
          <p:cNvSpPr/>
          <p:nvPr/>
        </p:nvSpPr>
        <p:spPr>
          <a:xfrm flipH="1">
            <a:off x="457200" y="1797270"/>
            <a:ext cx="8229600" cy="440120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Tyya said that sometimes her dad doesn’t buy “good” food. What kind of things did her dad buy?</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What did Tyya consider “good” food? </a:t>
            </a:r>
            <a:endParaRPr sz="2000"/>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What was funny about the foods Tyya tried to get her father to buy?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What did her dad call the food she picked out?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Why do you think some of the people thought Tyya was a doll?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How much did the lady who worked at the store decide to sell Tyya for? </a:t>
            </a:r>
            <a:endParaRPr sz="2000" i="0" u="none" strike="noStrike" cap="none">
              <a:solidFill>
                <a:srgbClr val="000000"/>
              </a:solidFill>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rPr>
              <a:t>Why do you think Tyya’s dad paid $29.95 to buy Tyya? </a:t>
            </a:r>
            <a:endParaRPr sz="2000" i="0" u="none" strike="noStrike" cap="none">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p:nvPr/>
        </p:nvSpPr>
        <p:spPr>
          <a:xfrm>
            <a:off x="228600" y="356049"/>
            <a:ext cx="8763000" cy="5626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Calibri"/>
              <a:buNone/>
            </a:pPr>
            <a:r>
              <a:rPr lang="en-US" sz="4400" b="1">
                <a:latin typeface="Calibri"/>
                <a:ea typeface="Calibri"/>
                <a:cs typeface="Calibri"/>
                <a:sym typeface="Calibri"/>
              </a:rPr>
              <a:t>Lets go over today’s lesson:</a:t>
            </a:r>
            <a:endParaRPr sz="4400" b="1">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endParaRPr sz="2000">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Even though people have wants, they can’t have everything. There are lots of reasons why we can’t have everything we want, but today we’re going to talk about one reason: </a:t>
            </a:r>
            <a:r>
              <a:rPr lang="en-US" sz="2000">
                <a:latin typeface="Calibri"/>
                <a:ea typeface="Calibri"/>
                <a:cs typeface="Calibri"/>
                <a:sym typeface="Calibri"/>
              </a:rPr>
              <a:t>resources</a:t>
            </a:r>
            <a:r>
              <a:rPr lang="en-US" sz="2000" i="0" u="none" strike="noStrike" cap="none">
                <a:solidFill>
                  <a:srgbClr val="000000"/>
                </a:solidFill>
                <a:latin typeface="Calibri"/>
                <a:ea typeface="Calibri"/>
                <a:cs typeface="Calibri"/>
                <a:sym typeface="Calibri"/>
              </a:rPr>
              <a:t>. A </a:t>
            </a:r>
            <a:r>
              <a:rPr lang="en-US" sz="2000" i="0" u="none" strike="noStrike" cap="none">
                <a:solidFill>
                  <a:schemeClr val="dk1"/>
                </a:solidFill>
                <a:latin typeface="Calibri"/>
                <a:ea typeface="Calibri"/>
                <a:cs typeface="Calibri"/>
                <a:sym typeface="Calibri"/>
              </a:rPr>
              <a:t>resource</a:t>
            </a:r>
            <a:r>
              <a:rPr lang="en-US" sz="2000" i="0" u="none" strike="noStrike" cap="none">
                <a:solidFill>
                  <a:srgbClr val="13FF04"/>
                </a:solidFill>
                <a:latin typeface="Calibri"/>
                <a:ea typeface="Calibri"/>
                <a:cs typeface="Calibri"/>
                <a:sym typeface="Calibri"/>
              </a:rPr>
              <a:t> </a:t>
            </a:r>
            <a:r>
              <a:rPr lang="en-US" sz="2000" i="0" u="none" strike="noStrike" cap="none">
                <a:solidFill>
                  <a:srgbClr val="000000"/>
                </a:solidFill>
                <a:latin typeface="Calibri"/>
                <a:ea typeface="Calibri"/>
                <a:cs typeface="Calibri"/>
                <a:sym typeface="Calibri"/>
              </a:rPr>
              <a:t>is something that helps you get the things you want. the best example of a resource is MONEY</a:t>
            </a:r>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The problem with resources is that </a:t>
            </a:r>
            <a:r>
              <a:rPr lang="en-US" sz="2000">
                <a:latin typeface="Calibri"/>
                <a:ea typeface="Calibri"/>
                <a:cs typeface="Calibri"/>
                <a:sym typeface="Calibri"/>
              </a:rPr>
              <a:t>we don’t always have enough resources or money to get everything we want.</a:t>
            </a:r>
            <a:endParaRPr sz="2000">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There is an end to the amount of money people have. Because money has a limit, we call it a </a:t>
            </a:r>
            <a:r>
              <a:rPr lang="en-US" sz="2000" i="0" u="none" strike="noStrike" cap="none">
                <a:solidFill>
                  <a:schemeClr val="dk1"/>
                </a:solidFill>
                <a:latin typeface="Calibri"/>
                <a:ea typeface="Calibri"/>
                <a:cs typeface="Calibri"/>
                <a:sym typeface="Calibri"/>
              </a:rPr>
              <a:t>limited resource</a:t>
            </a:r>
            <a:r>
              <a:rPr lang="en-US" sz="200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Font typeface="Calibri"/>
              <a:buNone/>
            </a:pPr>
            <a:endParaRPr sz="2000" i="0" u="none" strike="noStrike" cap="none">
              <a:solidFill>
                <a:schemeClr val="dk1"/>
              </a:solidFill>
            </a:endParaRPr>
          </a:p>
          <a:p>
            <a:pPr marL="0" marR="0" lvl="0" indent="0" algn="l" rtl="0">
              <a:lnSpc>
                <a:spcPct val="100000"/>
              </a:lnSpc>
              <a:spcBef>
                <a:spcPts val="0"/>
              </a:spcBef>
              <a:spcAft>
                <a:spcPts val="0"/>
              </a:spcAft>
              <a:buClr>
                <a:srgbClr val="000000"/>
              </a:buClr>
              <a:buFont typeface="Calibri"/>
              <a:buNone/>
            </a:pPr>
            <a:r>
              <a:rPr lang="en-US" sz="2000" i="0" u="none" strike="noStrike" cap="none">
                <a:solidFill>
                  <a:srgbClr val="000000"/>
                </a:solidFill>
                <a:latin typeface="Calibri"/>
                <a:ea typeface="Calibri"/>
                <a:cs typeface="Calibri"/>
                <a:sym typeface="Calibri"/>
              </a:rPr>
              <a:t>Do you think Tyya’s father had enough money to buy all the ice cream and chocolate bars AND all the other groceries his family needed? </a:t>
            </a:r>
            <a:endParaRPr/>
          </a:p>
          <a:p>
            <a:pPr marL="0" marR="0" lvl="0" indent="0" algn="l" rtl="0">
              <a:lnSpc>
                <a:spcPct val="100000"/>
              </a:lnSpc>
              <a:spcBef>
                <a:spcPts val="0"/>
              </a:spcBef>
              <a:spcAft>
                <a:spcPts val="0"/>
              </a:spcAft>
              <a:buClr>
                <a:schemeClr val="dk1"/>
              </a:buClr>
              <a:buFont typeface="Calibri"/>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975</Words>
  <Application>Microsoft Macintosh PowerPoint</Application>
  <PresentationFormat>On-screen Show (4:3)</PresentationFormat>
  <Paragraphs>104</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Grade 1: NEEDS and WANTS </vt:lpstr>
      <vt:lpstr>Today’s Vocabulary:  Needs  Wants Choices  Resources (Money)</vt:lpstr>
      <vt:lpstr>Your Presenters:  Add a slide for each of the presenters </vt:lpstr>
      <vt:lpstr>PowerPoint Presentation</vt:lpstr>
      <vt:lpstr>PowerPoint Presentation</vt:lpstr>
      <vt:lpstr>PowerPoint Presentation</vt:lpstr>
      <vt:lpstr>Let’s talk about the story!</vt:lpstr>
      <vt:lpstr>PowerPoint Presentation</vt:lpstr>
      <vt:lpstr>Choices</vt:lpstr>
      <vt:lpstr>Resources  Why can’t we have everything?</vt:lpstr>
      <vt:lpstr>PowerPoint Presentation</vt:lpstr>
      <vt:lpstr>Now lets play a little game about “Needs and Wants”</vt:lpstr>
      <vt:lpstr>Needs or Wants Game</vt:lpstr>
      <vt:lpstr>Needs or Wants Game</vt:lpstr>
      <vt:lpstr>Needs or Wants Game</vt:lpstr>
      <vt:lpstr>Needs or Wants Game</vt:lpstr>
      <vt:lpstr>Needs or Wants Game</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Joel Chrisler</cp:lastModifiedBy>
  <cp:revision>4</cp:revision>
  <dcterms:modified xsi:type="dcterms:W3CDTF">2026-02-02T15:37:03Z</dcterms:modified>
</cp:coreProperties>
</file>